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embeddings/oleObject3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256" r:id="rId2"/>
    <p:sldId id="401" r:id="rId3"/>
    <p:sldId id="340" r:id="rId4"/>
    <p:sldId id="420" r:id="rId5"/>
    <p:sldId id="385" r:id="rId6"/>
    <p:sldId id="386" r:id="rId7"/>
    <p:sldId id="387" r:id="rId8"/>
    <p:sldId id="389" r:id="rId9"/>
    <p:sldId id="421" r:id="rId10"/>
    <p:sldId id="342" r:id="rId11"/>
    <p:sldId id="343" r:id="rId12"/>
    <p:sldId id="279" r:id="rId13"/>
    <p:sldId id="388" r:id="rId14"/>
    <p:sldId id="423" r:id="rId15"/>
    <p:sldId id="411" r:id="rId16"/>
    <p:sldId id="412" r:id="rId17"/>
    <p:sldId id="429" r:id="rId18"/>
    <p:sldId id="425" r:id="rId19"/>
    <p:sldId id="422" r:id="rId20"/>
    <p:sldId id="424" r:id="rId21"/>
    <p:sldId id="426" r:id="rId22"/>
    <p:sldId id="427" r:id="rId23"/>
    <p:sldId id="428" r:id="rId24"/>
    <p:sldId id="430" r:id="rId25"/>
    <p:sldId id="431" r:id="rId26"/>
    <p:sldId id="432" r:id="rId27"/>
    <p:sldId id="433" r:id="rId28"/>
    <p:sldId id="434" r:id="rId29"/>
    <p:sldId id="435" r:id="rId30"/>
    <p:sldId id="436" r:id="rId31"/>
    <p:sldId id="437" r:id="rId32"/>
    <p:sldId id="444" r:id="rId33"/>
    <p:sldId id="445" r:id="rId34"/>
    <p:sldId id="447" r:id="rId35"/>
    <p:sldId id="446" r:id="rId36"/>
    <p:sldId id="448" r:id="rId37"/>
    <p:sldId id="438" r:id="rId38"/>
    <p:sldId id="439" r:id="rId39"/>
    <p:sldId id="440" r:id="rId40"/>
    <p:sldId id="373" r:id="rId41"/>
    <p:sldId id="268" r:id="rId42"/>
    <p:sldId id="307" r:id="rId43"/>
    <p:sldId id="441" r:id="rId44"/>
    <p:sldId id="442" r:id="rId45"/>
    <p:sldId id="403" r:id="rId46"/>
    <p:sldId id="399" r:id="rId47"/>
    <p:sldId id="404" r:id="rId48"/>
    <p:sldId id="405" r:id="rId49"/>
    <p:sldId id="406" r:id="rId50"/>
    <p:sldId id="400" r:id="rId51"/>
    <p:sldId id="383" r:id="rId52"/>
    <p:sldId id="395" r:id="rId53"/>
    <p:sldId id="396" r:id="rId54"/>
    <p:sldId id="286" r:id="rId55"/>
    <p:sldId id="272" r:id="rId56"/>
    <p:sldId id="443" r:id="rId57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240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notesMaster" Target="notesMasters/notesMaster1.xml"/><Relationship Id="rId59" Type="http://schemas.openxmlformats.org/officeDocument/2006/relationships/handoutMaster" Target="handoutMasters/handout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interSettings" Target="printerSettings/printerSettings1.bin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45EB0A-2FFC-A34D-B7FF-51147DC8B6EA}" type="datetimeFigureOut">
              <a:rPr lang="en-US" smtClean="0"/>
              <a:t>5.09.19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9445A9-37E1-464C-A0BC-DD1070E61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10761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E8DC4D-EC91-4D88-AE13-26768EABFB90}" type="datetimeFigureOut">
              <a:rPr lang="tr-TR" smtClean="0"/>
              <a:pPr/>
              <a:t>5.09.19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FAB5EC-9DE1-4FFB-A79C-146AC50DFCF7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9571064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tr-TR" smtClean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7341EA5-BED1-4586-A016-B82D44A1024C}" type="slidenum">
              <a:rPr lang="tr-TR" smtClean="0"/>
              <a:pPr/>
              <a:t>5</a:t>
            </a:fld>
            <a:endParaRPr lang="tr-TR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5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9C9305-DB09-4F8E-BC5C-24B8914C6818}" type="slidenum">
              <a:rPr lang="de-DE" smtClean="0">
                <a:ea typeface="ＭＳ Ｐゴシック"/>
                <a:cs typeface="ＭＳ Ｐゴシック"/>
              </a:rPr>
              <a:pPr>
                <a:defRPr/>
              </a:pPr>
              <a:t>25</a:t>
            </a:fld>
            <a:endParaRPr lang="de-DE" smtClean="0">
              <a:ea typeface="ＭＳ Ｐゴシック"/>
              <a:cs typeface="ＭＳ Ｐゴシック"/>
            </a:endParaRPr>
          </a:p>
        </p:txBody>
      </p:sp>
      <p:sp>
        <p:nvSpPr>
          <p:cNvPr id="236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6548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32" tIns="45716" rIns="91432" bIns="45716" numCol="1" anchor="t" anchorCtr="0" compatLnSpc="1">
            <a:prstTxWarp prst="textNoShape">
              <a:avLst/>
            </a:prstTxWarp>
          </a:bodyPr>
          <a:lstStyle/>
          <a:p>
            <a:endParaRPr lang="en-GB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27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tr-TR" smtClean="0"/>
          </a:p>
        </p:txBody>
      </p:sp>
      <p:sp>
        <p:nvSpPr>
          <p:cNvPr id="202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A9E7390-A7FA-4FDC-A60A-E3DA18A17B1E}" type="slidenum">
              <a:rPr lang="tr-TR" smtClean="0"/>
              <a:pPr/>
              <a:t>40</a:t>
            </a:fld>
            <a:endParaRPr lang="tr-TR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7885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93A80A1-FEB3-49EE-81C3-F46018B37CCA}" type="slidenum">
              <a:rPr lang="it-IT" smtClean="0"/>
              <a:pPr/>
              <a:t>45</a:t>
            </a:fld>
            <a:endParaRPr lang="it-IT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7987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A015DDD-B7E9-44CB-AA03-6C99D60F886D}" type="slidenum">
              <a:rPr lang="it-IT" smtClean="0"/>
              <a:pPr/>
              <a:t>47</a:t>
            </a:fld>
            <a:endParaRPr lang="it-IT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7B7B2FD-E332-4286-86B5-496ED9E494D0}" type="slidenum">
              <a:rPr lang="en-US" smtClean="0"/>
              <a:pPr/>
              <a:t>48</a:t>
            </a:fld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AB5EC-9DE1-4FFB-A79C-146AC50DFCF7}" type="slidenum">
              <a:rPr lang="tr-TR" smtClean="0"/>
              <a:pPr/>
              <a:t>54</a:t>
            </a:fld>
            <a:endParaRPr lang="tr-T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tr-TR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51C6127-2A17-4A41-B27A-C02D986F653B}" type="slidenum">
              <a:rPr lang="tr-TR" smtClean="0"/>
              <a:pPr/>
              <a:t>6</a:t>
            </a:fld>
            <a:endParaRPr lang="tr-T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tr-TR" smtClean="0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303EEBD-F116-47AC-8909-00EAF93E2410}" type="slidenum">
              <a:rPr lang="tr-TR" smtClean="0"/>
              <a:pPr/>
              <a:t>7</a:t>
            </a:fld>
            <a:endParaRPr lang="tr-T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de-DE" altLang="de-DE" smtClean="0">
                <a:latin typeface="Arial" pitchFamily="34" charset="0"/>
                <a:cs typeface="Arial" pitchFamily="34" charset="0"/>
              </a:rPr>
              <a:t>The use of shock wave lithotripsy (SWL) for treating all upper tract stones increased from 14491 cases in 2000–2001 to 22402 cases in 2010 (a 55% increase) with a 69% increase in lithotripsy for renal stones. </a:t>
            </a:r>
            <a:endParaRPr lang="de-DE" altLang="de-DE" sz="1600" smtClean="0">
              <a:latin typeface="Arial" pitchFamily="34" charset="0"/>
              <a:cs typeface="Arial" pitchFamily="34" charset="0"/>
            </a:endParaRPr>
          </a:p>
          <a:p>
            <a:endParaRPr lang="en-GB" altLang="de-DE" sz="160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6324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750AF92-1C08-4D06-9AFB-79E65EA9F03A}" type="slidenum">
              <a:rPr lang="de-DE" altLang="de-DE" b="1" smtClean="0">
                <a:solidFill>
                  <a:srgbClr val="160387"/>
                </a:solidFill>
                <a:latin typeface="Arial Narrow" pitchFamily="34" charset="0"/>
                <a:ea typeface="ＭＳ Ｐゴシック" pitchFamily="34" charset="-128"/>
                <a:cs typeface="Arial" pitchFamily="34" charset="0"/>
              </a:rPr>
              <a:pPr/>
              <a:t>8</a:t>
            </a:fld>
            <a:endParaRPr lang="de-DE" altLang="de-DE" b="1" smtClean="0">
              <a:solidFill>
                <a:srgbClr val="160387"/>
              </a:solidFill>
              <a:latin typeface="Arial Narrow" pitchFamily="34" charset="0"/>
              <a:ea typeface="ＭＳ Ｐゴシック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BBEB801-F48E-4503-8B19-BD59B7371F76}" type="slidenum">
              <a:rPr lang="en-US" smtClean="0">
                <a:solidFill>
                  <a:srgbClr val="FFFFFF"/>
                </a:solidFill>
              </a:rPr>
              <a:pPr/>
              <a:t>10</a:t>
            </a:fld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tr-T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B07D2A9-B2BD-43BF-8E6F-780E22F96B8C}" type="slidenum">
              <a:rPr lang="en-US" smtClean="0">
                <a:solidFill>
                  <a:srgbClr val="FFFFFF"/>
                </a:solidFill>
              </a:rPr>
              <a:pPr/>
              <a:t>11</a:t>
            </a:fld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tr-TR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9BE215-53FB-4AE7-B08B-58CF4721577D}" type="slidenum">
              <a:rPr lang="tr-TR" smtClean="0"/>
              <a:pPr>
                <a:defRPr/>
              </a:pPr>
              <a:t>12</a:t>
            </a:fld>
            <a:endParaRPr lang="tr-T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  <p:sp>
        <p:nvSpPr>
          <p:cNvPr id="8704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13A01A9-7D30-492A-A38F-C1E27947D593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tr-T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44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581FEB-544C-41FE-A8A5-A93A6447A33A}" type="slidenum">
              <a:rPr lang="tr-TR" smtClean="0"/>
              <a:pPr>
                <a:defRPr/>
              </a:pPr>
              <a:t>24</a:t>
            </a:fld>
            <a:endParaRPr lang="tr-T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B5DFA-BBFD-D947-86B2-4CC47344A3C0}" type="datetime1">
              <a:rPr lang="tr-TR" smtClean="0"/>
              <a:t>5.09.19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TÜAK- V. KARADENİZ SEMPOZYUMU                                   September 07, 2019     Trabzon/ TURKEY</a:t>
            </a: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A38DC-B035-3249-A972-2AE849E72E7C}" type="datetime1">
              <a:rPr lang="tr-TR" smtClean="0"/>
              <a:t>5.09.19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TÜAK- V. KARADENİZ SEMPOZYUMU                                   September 07, 2019     Trabzon/ TURKEY</a:t>
            </a: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0EE50-A4AB-4F4B-883D-47F07A53525E}" type="datetime1">
              <a:rPr lang="tr-TR" smtClean="0"/>
              <a:t>5.09.19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TÜAK- V. KARADENİZ SEMPOZYUMU                                   September 07, 2019     Trabzon/ TURKEY</a:t>
            </a: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066800" y="1981200"/>
            <a:ext cx="75438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2FA1B7-0BA8-EC4F-98EA-F47F2F61A5FC}" type="datetime1">
              <a:rPr lang="tr-TR" smtClean="0">
                <a:solidFill>
                  <a:prstClr val="white">
                    <a:tint val="75000"/>
                  </a:prstClr>
                </a:solidFill>
                <a:latin typeface="Corbel"/>
              </a:rPr>
              <a:t>5.09.19</a:t>
            </a:fld>
            <a:endParaRPr lang="en-IN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 smtClean="0">
                <a:solidFill>
                  <a:prstClr val="white">
                    <a:tint val="75000"/>
                  </a:prstClr>
                </a:solidFill>
                <a:latin typeface="Corbel"/>
              </a:rPr>
              <a:t>TÜAK- V. KARADENİZ SEMPOZYUMU                                   September 07, 2019     Trabzon/ TURKEY</a:t>
            </a:r>
            <a:endParaRPr lang="en-IN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F47BBA-63A8-7D41-9E63-5380960B6E33}" type="slidenum">
              <a:rPr lang="en-US">
                <a:solidFill>
                  <a:prstClr val="white">
                    <a:tint val="75000"/>
                  </a:prstClr>
                </a:solidFill>
                <a:latin typeface="Corbe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259761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3FD0-FE55-F646-9ADA-CFCE4C52B9E6}" type="datetime1">
              <a:rPr lang="tr-TR" smtClean="0"/>
              <a:t>5.09.19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TÜAK- V. KARADENİZ SEMPOZYUMU                                   September 07, 2019     Trabzon/ TURKEY</a:t>
            </a: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81157-C9C6-714C-B64A-B6B45135A762}" type="datetime1">
              <a:rPr lang="tr-TR" smtClean="0"/>
              <a:t>5.09.19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TÜAK- V. KARADENİZ SEMPOZYUMU                                   September 07, 2019     Trabzon/ TURKEY</a:t>
            </a: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003AD-F9F7-394E-8FAF-8B6029095DC8}" type="datetime1">
              <a:rPr lang="tr-TR" smtClean="0"/>
              <a:t>5.09.19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TÜAK- V. KARADENİZ SEMPOZYUMU                                   September 07, 2019     Trabzon/ TURKEY</a:t>
            </a:r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F0BBF-10FD-484D-8D78-3FB19B150A16}" type="datetime1">
              <a:rPr lang="tr-TR" smtClean="0"/>
              <a:t>5.09.19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TÜAK- V. KARADENİZ SEMPOZYUMU                                   September 07, 2019     Trabzon/ TURKEY</a:t>
            </a:r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5AD35-9E78-BE47-8541-6A019379FDB3}" type="datetime1">
              <a:rPr lang="tr-TR" smtClean="0"/>
              <a:t>5.09.19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TÜAK- V. KARADENİZ SEMPOZYUMU                                   September 07, 2019     Trabzon/ TURKEY</a:t>
            </a:r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1F9F1-2EBE-E748-ADD9-E8A25F133825}" type="datetime1">
              <a:rPr lang="tr-TR" smtClean="0"/>
              <a:t>5.09.19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TÜAK- V. KARADENİZ SEMPOZYUMU                                   September 07, 2019     Trabzon/ TURKEY</a:t>
            </a:r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D9D5D-D65C-EE4E-BBE6-9844E0C9AF06}" type="datetime1">
              <a:rPr lang="tr-TR" smtClean="0"/>
              <a:t>5.09.19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TÜAK- V. KARADENİZ SEMPOZYUMU                                   September 07, 2019     Trabzon/ TURKEY</a:t>
            </a:r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DEBA4-2AF3-D946-A1FC-BBC127EBF746}" type="datetime1">
              <a:rPr lang="tr-TR" smtClean="0"/>
              <a:t>5.09.19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TÜAK- V. KARADENİZ SEMPOZYUMU                                   September 07, 2019     Trabzon/ TURKEY</a:t>
            </a:r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648BE0-7F80-E240-AD71-3F1678CF2BCD}" type="datetime1">
              <a:rPr lang="tr-TR" smtClean="0"/>
              <a:t>5.09.19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tr-TR" smtClean="0"/>
              <a:t>TÜAK- V. KARADENİZ SEMPOZYUMU                                   September 07, 2019     Trabzon/ TURKEY</a:t>
            </a: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Microsoft_Excel_97_-_2004_Worksheet1.xls"/><Relationship Id="rId5" Type="http://schemas.openxmlformats.org/officeDocument/2006/relationships/image" Target="../media/image5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oleObject" Target="../embeddings/oleObject1.bin"/><Relationship Id="rId9" Type="http://schemas.openxmlformats.org/officeDocument/2006/relationships/image" Target="../media/image11.png"/><Relationship Id="rId10" Type="http://schemas.openxmlformats.org/officeDocument/2006/relationships/oleObject" Target="../embeddings/oleObject2.bin"/><Relationship Id="rId11" Type="http://schemas.openxmlformats.org/officeDocument/2006/relationships/image" Target="../media/image12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Relationship Id="rId3" Type="http://schemas.openxmlformats.org/officeDocument/2006/relationships/image" Target="../media/image29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ncbi.nlm.nih.gov/pubmed/17763224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jpeg"/><Relationship Id="rId6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323528" y="332656"/>
            <a:ext cx="7772400" cy="785817"/>
          </a:xfrm>
        </p:spPr>
        <p:txBody>
          <a:bodyPr>
            <a:normAutofit fontScale="90000"/>
          </a:bodyPr>
          <a:lstStyle/>
          <a:p>
            <a:r>
              <a:rPr lang="tr-TR" b="1" dirty="0" smtClean="0"/>
              <a:t/>
            </a:r>
            <a:br>
              <a:rPr lang="tr-TR" b="1" dirty="0" smtClean="0"/>
            </a:br>
            <a:r>
              <a:rPr lang="tr-TR" b="1" dirty="0" smtClean="0"/>
              <a:t>SWL is not </a:t>
            </a:r>
            <a:r>
              <a:rPr lang="tr-TR" b="1" dirty="0" err="1" smtClean="0"/>
              <a:t>died</a:t>
            </a:r>
            <a:r>
              <a:rPr lang="tr-TR" b="1" dirty="0" smtClean="0"/>
              <a:t> </a:t>
            </a:r>
            <a:br>
              <a:rPr lang="tr-TR" b="1" dirty="0" smtClean="0"/>
            </a:br>
            <a:r>
              <a:rPr lang="tr-TR" b="1" dirty="0" err="1" smtClean="0"/>
              <a:t>Still</a:t>
            </a:r>
            <a:r>
              <a:rPr lang="tr-TR" b="1" dirty="0" smtClean="0"/>
              <a:t> </a:t>
            </a:r>
            <a:r>
              <a:rPr lang="tr-TR" b="1" dirty="0" err="1" smtClean="0">
                <a:solidFill>
                  <a:srgbClr val="FF0000"/>
                </a:solidFill>
              </a:rPr>
              <a:t>effective</a:t>
            </a:r>
            <a:r>
              <a:rPr lang="tr-TR" b="1" dirty="0" smtClean="0"/>
              <a:t> - </a:t>
            </a:r>
            <a:r>
              <a:rPr lang="tr-TR" b="1" dirty="0" err="1" smtClean="0"/>
              <a:t>Still</a:t>
            </a:r>
            <a:r>
              <a:rPr lang="tr-TR" b="1" dirty="0" smtClean="0"/>
              <a:t> </a:t>
            </a:r>
            <a:r>
              <a:rPr lang="tr-TR" b="1" dirty="0" err="1" smtClean="0">
                <a:solidFill>
                  <a:srgbClr val="FF0000"/>
                </a:solidFill>
              </a:rPr>
              <a:t>active</a:t>
            </a:r>
            <a:r>
              <a:rPr lang="tr-TR" b="1" dirty="0" smtClean="0"/>
              <a:t/>
            </a:r>
            <a:br>
              <a:rPr lang="tr-TR" b="1" dirty="0" smtClean="0"/>
            </a:br>
            <a:endParaRPr lang="tr-TR" b="1" dirty="0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929066"/>
            <a:ext cx="7200928" cy="2357454"/>
          </a:xfrm>
        </p:spPr>
        <p:txBody>
          <a:bodyPr>
            <a:normAutofit/>
          </a:bodyPr>
          <a:lstStyle/>
          <a:p>
            <a:r>
              <a:rPr lang="tr-TR" b="1" dirty="0" smtClean="0">
                <a:solidFill>
                  <a:srgbClr val="FF0000"/>
                </a:solidFill>
              </a:rPr>
              <a:t>Kemal SARICA M.D</a:t>
            </a:r>
            <a:r>
              <a:rPr lang="tr-TR" dirty="0" smtClean="0">
                <a:solidFill>
                  <a:srgbClr val="FF0000"/>
                </a:solidFill>
              </a:rPr>
              <a:t>.</a:t>
            </a:r>
          </a:p>
          <a:p>
            <a:r>
              <a:rPr lang="tr-TR" dirty="0" err="1" smtClean="0">
                <a:solidFill>
                  <a:schemeClr val="tx1"/>
                </a:solidFill>
              </a:rPr>
              <a:t>Professor</a:t>
            </a:r>
            <a:r>
              <a:rPr lang="tr-TR" dirty="0" smtClean="0">
                <a:solidFill>
                  <a:schemeClr val="tx1"/>
                </a:solidFill>
              </a:rPr>
              <a:t> of </a:t>
            </a:r>
            <a:r>
              <a:rPr lang="tr-TR" dirty="0" err="1" smtClean="0">
                <a:solidFill>
                  <a:schemeClr val="tx1"/>
                </a:solidFill>
              </a:rPr>
              <a:t>Urology</a:t>
            </a:r>
            <a:endParaRPr lang="tr-TR" dirty="0" smtClean="0">
              <a:solidFill>
                <a:schemeClr val="tx1"/>
              </a:solidFill>
            </a:endParaRPr>
          </a:p>
          <a:p>
            <a:r>
              <a:rPr lang="tr-TR" dirty="0" err="1" smtClean="0">
                <a:solidFill>
                  <a:schemeClr val="tx1"/>
                </a:solidFill>
              </a:rPr>
              <a:t>Department</a:t>
            </a:r>
            <a:r>
              <a:rPr lang="tr-TR" dirty="0" smtClean="0">
                <a:solidFill>
                  <a:schemeClr val="tx1"/>
                </a:solidFill>
              </a:rPr>
              <a:t> </a:t>
            </a:r>
            <a:r>
              <a:rPr lang="tr-TR" dirty="0" smtClean="0">
                <a:solidFill>
                  <a:schemeClr val="tx1"/>
                </a:solidFill>
              </a:rPr>
              <a:t>of </a:t>
            </a:r>
            <a:r>
              <a:rPr lang="tr-TR" dirty="0" err="1" smtClean="0">
                <a:solidFill>
                  <a:schemeClr val="tx1"/>
                </a:solidFill>
              </a:rPr>
              <a:t>Urology</a:t>
            </a:r>
            <a:endParaRPr lang="tr-TR" dirty="0" smtClean="0">
              <a:solidFill>
                <a:schemeClr val="tx1"/>
              </a:solidFill>
            </a:endParaRPr>
          </a:p>
          <a:p>
            <a:r>
              <a:rPr lang="tr-TR" dirty="0" err="1" smtClean="0">
                <a:solidFill>
                  <a:schemeClr val="tx1"/>
                </a:solidFill>
              </a:rPr>
              <a:t>Biruni</a:t>
            </a:r>
            <a:r>
              <a:rPr lang="tr-TR" dirty="0" smtClean="0">
                <a:solidFill>
                  <a:schemeClr val="tx1"/>
                </a:solidFill>
              </a:rPr>
              <a:t> </a:t>
            </a:r>
            <a:r>
              <a:rPr lang="tr-TR" dirty="0" err="1" smtClean="0">
                <a:solidFill>
                  <a:schemeClr val="tx1"/>
                </a:solidFill>
              </a:rPr>
              <a:t>University</a:t>
            </a:r>
            <a:r>
              <a:rPr lang="tr-TR" dirty="0" smtClean="0">
                <a:solidFill>
                  <a:schemeClr val="tx1"/>
                </a:solidFill>
              </a:rPr>
              <a:t>, </a:t>
            </a:r>
            <a:r>
              <a:rPr lang="tr-TR" dirty="0" err="1" smtClean="0">
                <a:solidFill>
                  <a:schemeClr val="tx1"/>
                </a:solidFill>
              </a:rPr>
              <a:t>Medical</a:t>
            </a:r>
            <a:r>
              <a:rPr lang="tr-TR" dirty="0" smtClean="0">
                <a:solidFill>
                  <a:schemeClr val="tx1"/>
                </a:solidFill>
              </a:rPr>
              <a:t> School</a:t>
            </a:r>
          </a:p>
          <a:p>
            <a:endParaRPr lang="tr-TR" b="1" dirty="0">
              <a:solidFill>
                <a:schemeClr val="tx1"/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schemeClr val="tx1"/>
                </a:solidFill>
              </a:rPr>
              <a:t>TÜAK- V. KARADENİZ SEMPOZYUMU                                   September 07, 2019     Trabzon/ TURKEY</a:t>
            </a:r>
            <a:endParaRPr lang="tr-TR" dirty="0">
              <a:solidFill>
                <a:schemeClr val="tx1"/>
              </a:solidFill>
            </a:endParaRPr>
          </a:p>
        </p:txBody>
      </p:sp>
      <p:pic>
        <p:nvPicPr>
          <p:cNvPr id="6" name="5 Resim" descr="http://www.uroweb.org/fileadmin/sections/logos/eulis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5856" y="2204864"/>
            <a:ext cx="3528392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9144000" cy="533400"/>
          </a:xfrm>
        </p:spPr>
        <p:txBody>
          <a:bodyPr>
            <a:normAutofit fontScale="9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tr-TR" b="1" smtClean="0">
                <a:solidFill>
                  <a:schemeClr val="hlink"/>
                </a:solidFill>
                <a:latin typeface="Calibri" pitchFamily="34" charset="0"/>
              </a:rPr>
              <a:t>SWL</a:t>
            </a:r>
            <a:endParaRPr lang="en-US" b="1" smtClean="0">
              <a:solidFill>
                <a:schemeClr val="hlink"/>
              </a:solidFill>
              <a:latin typeface="Calibri" pitchFamily="34" charset="0"/>
            </a:endParaRPr>
          </a:p>
        </p:txBody>
      </p:sp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0" y="914400"/>
            <a:ext cx="9144000" cy="496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tr-TR" sz="3200" b="1" dirty="0"/>
              <a:t>Stone </a:t>
            </a:r>
            <a:r>
              <a:rPr lang="tr-TR" sz="3200" b="1" dirty="0" err="1"/>
              <a:t>free</a:t>
            </a:r>
            <a:r>
              <a:rPr lang="tr-TR" sz="3200" b="1" dirty="0"/>
              <a:t> </a:t>
            </a:r>
            <a:r>
              <a:rPr lang="tr-TR" sz="3200" b="1" dirty="0" err="1"/>
              <a:t>rates</a:t>
            </a:r>
            <a:endParaRPr lang="en-US" sz="3200" b="1" dirty="0"/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1295400" y="1498600"/>
          <a:ext cx="7061200" cy="558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84" name="Grafik" r:id="rId4" imgW="8124749" imgH="5591251" progId="Excel.Sheet.8">
                  <p:embed/>
                </p:oleObj>
              </mc:Choice>
              <mc:Fallback>
                <p:oleObj name="Grafik" r:id="rId4" imgW="8124749" imgH="5591251" progId="Excel.Shee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1498600"/>
                        <a:ext cx="7061200" cy="558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4033838" y="6232525"/>
            <a:ext cx="511016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sz="1600">
                <a:solidFill>
                  <a:srgbClr val="66FFFF"/>
                </a:solidFill>
                <a:latin typeface="Calibri" pitchFamily="34" charset="0"/>
              </a:rPr>
              <a:t>               </a:t>
            </a:r>
          </a:p>
          <a:p>
            <a:r>
              <a:rPr lang="tr-TR" sz="1600">
                <a:solidFill>
                  <a:srgbClr val="66FFFF"/>
                </a:solidFill>
                <a:latin typeface="Calibri" pitchFamily="34" charset="0"/>
              </a:rPr>
              <a:t>                                   </a:t>
            </a:r>
            <a:r>
              <a:rPr lang="en-US" sz="1600" b="1">
                <a:latin typeface="Calibri" pitchFamily="34" charset="0"/>
              </a:rPr>
              <a:t>Lingeman</a:t>
            </a:r>
            <a:r>
              <a:rPr lang="en-US" sz="1600" b="1">
                <a:solidFill>
                  <a:srgbClr val="66FFFF"/>
                </a:solidFill>
                <a:latin typeface="Calibri" pitchFamily="34" charset="0"/>
              </a:rPr>
              <a:t> </a:t>
            </a:r>
            <a:r>
              <a:rPr lang="en-US" sz="1600" b="1">
                <a:latin typeface="Calibri" pitchFamily="34" charset="0"/>
              </a:rPr>
              <a:t>and Newman, 1990</a:t>
            </a:r>
          </a:p>
        </p:txBody>
      </p:sp>
      <p:sp>
        <p:nvSpPr>
          <p:cNvPr id="1030" name="Text Box 6"/>
          <p:cNvSpPr txBox="1">
            <a:spLocks noChangeArrowheads="1"/>
          </p:cNvSpPr>
          <p:nvPr/>
        </p:nvSpPr>
        <p:spPr bwMode="auto">
          <a:xfrm>
            <a:off x="152400" y="2743200"/>
            <a:ext cx="11525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latin typeface="Calibri" pitchFamily="34" charset="0"/>
              </a:rPr>
              <a:t>% Stone Free</a:t>
            </a:r>
          </a:p>
        </p:txBody>
      </p:sp>
      <p:sp>
        <p:nvSpPr>
          <p:cNvPr id="1031" name="Altbilgi Yer Tutucusu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noFill/>
        </p:spPr>
        <p:txBody>
          <a:bodyPr anchor="ctr"/>
          <a:lstStyle/>
          <a:p>
            <a:r>
              <a:rPr lang="tr-TR" sz="1200" smtClean="0">
                <a:solidFill>
                  <a:srgbClr val="FFFFFF"/>
                </a:solidFill>
                <a:effectLst/>
                <a:latin typeface="Calibri" pitchFamily="34" charset="0"/>
              </a:rPr>
              <a:t>TÜAK- V. KARADENİZ SEMPOZYUMU                                   September 07, 2019     Trabzon/ TURKEY</a:t>
            </a:r>
            <a:endParaRPr lang="tr-TR" sz="1200" smtClean="0">
              <a:solidFill>
                <a:srgbClr val="FFFFFF"/>
              </a:solidFill>
              <a:effectLst/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88" y="457200"/>
            <a:ext cx="9142412" cy="914400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tr-TR" sz="4000" b="1" dirty="0" smtClean="0">
                <a:latin typeface="Calibri" pitchFamily="34" charset="0"/>
              </a:rPr>
              <a:t>SWL</a:t>
            </a:r>
            <a:br>
              <a:rPr lang="tr-TR" sz="4000" b="1" dirty="0" smtClean="0">
                <a:latin typeface="Calibri" pitchFamily="34" charset="0"/>
              </a:rPr>
            </a:br>
            <a:r>
              <a:rPr lang="tr-TR" sz="4000" b="1" dirty="0" smtClean="0">
                <a:solidFill>
                  <a:srgbClr val="FF0000"/>
                </a:solidFill>
              </a:rPr>
              <a:t>Size </a:t>
            </a:r>
            <a:r>
              <a:rPr lang="tr-TR" sz="4000" b="1" dirty="0" err="1" smtClean="0">
                <a:solidFill>
                  <a:srgbClr val="FF0000"/>
                </a:solidFill>
              </a:rPr>
              <a:t>related</a:t>
            </a:r>
            <a:r>
              <a:rPr lang="tr-TR" sz="4000" b="1" dirty="0" smtClean="0">
                <a:solidFill>
                  <a:srgbClr val="FF0000"/>
                </a:solidFill>
              </a:rPr>
              <a:t> </a:t>
            </a:r>
            <a:r>
              <a:rPr lang="tr-TR" sz="4000" dirty="0" err="1" smtClean="0"/>
              <a:t>success</a:t>
            </a:r>
            <a:r>
              <a:rPr lang="tr-TR" sz="4000" dirty="0" smtClean="0"/>
              <a:t> </a:t>
            </a:r>
            <a:r>
              <a:rPr lang="tr-TR" sz="4000" dirty="0" err="1" smtClean="0"/>
              <a:t>rates</a:t>
            </a:r>
            <a:endParaRPr lang="en-US" sz="4000" dirty="0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11188" y="1905000"/>
            <a:ext cx="7921625" cy="484188"/>
          </a:xfrm>
        </p:spPr>
        <p:txBody>
          <a:bodyPr/>
          <a:lstStyle/>
          <a:p>
            <a:pPr algn="ctr" eaLnBrk="1" hangingPunct="1">
              <a:lnSpc>
                <a:spcPct val="70000"/>
              </a:lnSpc>
              <a:buFontTx/>
              <a:buNone/>
              <a:defRPr/>
            </a:pPr>
            <a:endParaRPr lang="en-US" sz="2800" b="1" smtClean="0"/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152400" y="2362200"/>
            <a:ext cx="8763000" cy="317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14300" lvl="1" eaLnBrk="0" hangingPunct="0">
              <a:lnSpc>
                <a:spcPct val="135000"/>
              </a:lnSpc>
              <a:spcBef>
                <a:spcPct val="20000"/>
              </a:spcBef>
              <a:spcAft>
                <a:spcPct val="20000"/>
              </a:spcAft>
              <a:tabLst>
                <a:tab pos="4572000" algn="ctr"/>
                <a:tab pos="6343650" algn="ctr"/>
                <a:tab pos="8001000" algn="ctr"/>
              </a:tabLst>
            </a:pPr>
            <a:r>
              <a:rPr lang="tr-TR" sz="2400" dirty="0"/>
              <a:t>                                            </a:t>
            </a:r>
            <a:r>
              <a:rPr lang="tr-TR" sz="2400" dirty="0" smtClean="0"/>
              <a:t> </a:t>
            </a:r>
            <a:r>
              <a:rPr lang="en-US" sz="2400" b="1" u="sng" dirty="0">
                <a:solidFill>
                  <a:srgbClr val="FF0000"/>
                </a:solidFill>
              </a:rPr>
              <a:t>&lt;15mm</a:t>
            </a:r>
            <a:r>
              <a:rPr lang="tr-TR" sz="2400" b="1" u="sng" dirty="0">
                <a:solidFill>
                  <a:srgbClr val="FF0000"/>
                </a:solidFill>
              </a:rPr>
              <a:t>     </a:t>
            </a:r>
            <a:r>
              <a:rPr lang="tr-TR" sz="2400" b="1" u="sng" dirty="0" smtClean="0">
                <a:solidFill>
                  <a:srgbClr val="FF0000"/>
                </a:solidFill>
              </a:rPr>
              <a:t>        </a:t>
            </a:r>
            <a:r>
              <a:rPr lang="en-US" sz="2400" b="1" u="sng" dirty="0"/>
              <a:t>15-29mm	</a:t>
            </a:r>
            <a:r>
              <a:rPr lang="tr-TR" sz="2400" b="1" u="sng" dirty="0" smtClean="0"/>
              <a:t>             </a:t>
            </a:r>
            <a:r>
              <a:rPr lang="en-US" sz="2400" b="1" u="sng" dirty="0" smtClean="0"/>
              <a:t>&gt;</a:t>
            </a:r>
            <a:r>
              <a:rPr lang="en-US" sz="2400" b="1" u="sng" dirty="0"/>
              <a:t>30mm</a:t>
            </a:r>
          </a:p>
          <a:p>
            <a:pPr marL="114300" lvl="1" eaLnBrk="0" hangingPunct="0">
              <a:lnSpc>
                <a:spcPct val="135000"/>
              </a:lnSpc>
              <a:spcBef>
                <a:spcPct val="20000"/>
              </a:spcBef>
              <a:spcAft>
                <a:spcPct val="20000"/>
              </a:spcAft>
              <a:tabLst>
                <a:tab pos="4572000" algn="ctr"/>
                <a:tab pos="6343650" algn="ctr"/>
                <a:tab pos="8001000" algn="ctr"/>
              </a:tabLst>
            </a:pPr>
            <a:r>
              <a:rPr lang="en-US" sz="2400" b="1" dirty="0"/>
              <a:t>Multiple SWL</a:t>
            </a:r>
            <a:r>
              <a:rPr lang="tr-TR" sz="2400" b="1" dirty="0"/>
              <a:t>                         </a:t>
            </a:r>
            <a:r>
              <a:rPr lang="tr-TR" sz="2400" b="1" dirty="0" smtClean="0"/>
              <a:t>    </a:t>
            </a:r>
            <a:r>
              <a:rPr lang="en-US" sz="2400" dirty="0" smtClean="0"/>
              <a:t>5</a:t>
            </a:r>
            <a:r>
              <a:rPr lang="tr-TR" sz="2400" dirty="0" smtClean="0"/>
              <a:t> </a:t>
            </a:r>
            <a:r>
              <a:rPr lang="tr-TR" sz="2400" dirty="0"/>
              <a:t>%            </a:t>
            </a:r>
            <a:r>
              <a:rPr lang="tr-TR" sz="2400" dirty="0" smtClean="0"/>
              <a:t>    </a:t>
            </a:r>
            <a:r>
              <a:rPr lang="en-US" sz="2400" dirty="0" smtClean="0"/>
              <a:t>10</a:t>
            </a:r>
            <a:r>
              <a:rPr lang="tr-TR" sz="2400" dirty="0" smtClean="0"/>
              <a:t> %</a:t>
            </a:r>
            <a:r>
              <a:rPr lang="en-US" sz="2400" dirty="0"/>
              <a:t>	</a:t>
            </a:r>
            <a:r>
              <a:rPr lang="tr-TR" sz="2400" dirty="0" smtClean="0"/>
              <a:t>                   </a:t>
            </a:r>
            <a:r>
              <a:rPr lang="en-US" sz="2400" dirty="0" smtClean="0"/>
              <a:t>15-30</a:t>
            </a:r>
            <a:r>
              <a:rPr lang="tr-TR" sz="2400" dirty="0" smtClean="0"/>
              <a:t> %</a:t>
            </a:r>
            <a:endParaRPr lang="en-US" sz="2400" dirty="0"/>
          </a:p>
          <a:p>
            <a:pPr marL="114300" lvl="1" eaLnBrk="0" hangingPunct="0">
              <a:lnSpc>
                <a:spcPct val="135000"/>
              </a:lnSpc>
              <a:spcBef>
                <a:spcPct val="20000"/>
              </a:spcBef>
              <a:spcAft>
                <a:spcPct val="20000"/>
              </a:spcAft>
              <a:tabLst>
                <a:tab pos="4572000" algn="ctr"/>
                <a:tab pos="6343650" algn="ctr"/>
                <a:tab pos="8001000" algn="ctr"/>
              </a:tabLst>
            </a:pPr>
            <a:r>
              <a:rPr lang="en-US" sz="2400" b="1" dirty="0"/>
              <a:t>Stone-free rate</a:t>
            </a:r>
            <a:r>
              <a:rPr lang="en-US" sz="2400" dirty="0"/>
              <a:t>	</a:t>
            </a:r>
            <a:r>
              <a:rPr lang="tr-TR" sz="2400" dirty="0"/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&gt;</a:t>
            </a:r>
            <a:r>
              <a:rPr lang="tr-TR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>
                <a:solidFill>
                  <a:srgbClr val="FF0000"/>
                </a:solidFill>
              </a:rPr>
              <a:t>80</a:t>
            </a:r>
            <a:r>
              <a:rPr lang="tr-TR" sz="2400" b="1" dirty="0">
                <a:solidFill>
                  <a:srgbClr val="FF0000"/>
                </a:solidFill>
              </a:rPr>
              <a:t> </a:t>
            </a:r>
            <a:r>
              <a:rPr lang="tr-TR" sz="2400" dirty="0">
                <a:solidFill>
                  <a:srgbClr val="FF0000"/>
                </a:solidFill>
              </a:rPr>
              <a:t>%           </a:t>
            </a:r>
            <a:r>
              <a:rPr lang="tr-TR" sz="2400" dirty="0" smtClean="0">
                <a:solidFill>
                  <a:srgbClr val="FF0000"/>
                </a:solidFill>
              </a:rPr>
              <a:t>     </a:t>
            </a:r>
            <a:r>
              <a:rPr lang="en-US" sz="2400" dirty="0" smtClean="0">
                <a:solidFill>
                  <a:srgbClr val="FF0000"/>
                </a:solidFill>
              </a:rPr>
              <a:t>60</a:t>
            </a:r>
            <a:r>
              <a:rPr lang="tr-TR" sz="2400" dirty="0" smtClean="0">
                <a:solidFill>
                  <a:srgbClr val="FF0000"/>
                </a:solidFill>
              </a:rPr>
              <a:t> % </a:t>
            </a:r>
            <a:r>
              <a:rPr lang="en-US" sz="2400" dirty="0"/>
              <a:t>	</a:t>
            </a:r>
            <a:r>
              <a:rPr lang="tr-TR" sz="2400" dirty="0" smtClean="0"/>
              <a:t>                         </a:t>
            </a:r>
            <a:r>
              <a:rPr lang="en-US" sz="2400" dirty="0" smtClean="0"/>
              <a:t>50</a:t>
            </a:r>
            <a:r>
              <a:rPr lang="tr-TR" sz="2400" dirty="0" smtClean="0"/>
              <a:t> % </a:t>
            </a:r>
            <a:endParaRPr lang="en-US" sz="2400" dirty="0"/>
          </a:p>
          <a:p>
            <a:pPr marL="114300" lvl="1" eaLnBrk="0" hangingPunct="0">
              <a:lnSpc>
                <a:spcPct val="135000"/>
              </a:lnSpc>
              <a:spcBef>
                <a:spcPct val="20000"/>
              </a:spcBef>
              <a:spcAft>
                <a:spcPct val="20000"/>
              </a:spcAft>
              <a:tabLst>
                <a:tab pos="4572000" algn="ctr"/>
                <a:tab pos="6343650" algn="ctr"/>
                <a:tab pos="8001000" algn="ctr"/>
              </a:tabLst>
            </a:pPr>
            <a:r>
              <a:rPr lang="en-US" sz="2400" b="1" dirty="0"/>
              <a:t>Auxiliary </a:t>
            </a:r>
            <a:r>
              <a:rPr lang="en-US" sz="2400" b="1" dirty="0" smtClean="0"/>
              <a:t>pro</a:t>
            </a:r>
            <a:r>
              <a:rPr lang="tr-TR" sz="2400" b="1" dirty="0" err="1" smtClean="0"/>
              <a:t>cedures</a:t>
            </a:r>
            <a:r>
              <a:rPr lang="tr-TR" sz="2400" b="1" dirty="0" smtClean="0"/>
              <a:t>                </a:t>
            </a:r>
            <a:r>
              <a:rPr lang="en-US" sz="2400" dirty="0" smtClean="0">
                <a:solidFill>
                  <a:schemeClr val="hlink"/>
                </a:solidFill>
              </a:rPr>
              <a:t>2</a:t>
            </a:r>
            <a:r>
              <a:rPr lang="tr-TR" sz="2400" dirty="0" smtClean="0">
                <a:solidFill>
                  <a:schemeClr val="hlink"/>
                </a:solidFill>
              </a:rPr>
              <a:t> %</a:t>
            </a:r>
            <a:r>
              <a:rPr lang="tr-TR" sz="2400" dirty="0" smtClean="0"/>
              <a:t>               </a:t>
            </a:r>
            <a:r>
              <a:rPr lang="en-US" sz="2400" dirty="0" smtClean="0"/>
              <a:t>5-7</a:t>
            </a:r>
            <a:r>
              <a:rPr lang="tr-TR" sz="2400" dirty="0" smtClean="0"/>
              <a:t> %</a:t>
            </a:r>
            <a:r>
              <a:rPr lang="en-US" sz="2400" dirty="0"/>
              <a:t>	</a:t>
            </a:r>
            <a:r>
              <a:rPr lang="tr-TR" sz="2400" dirty="0" smtClean="0"/>
              <a:t>                          </a:t>
            </a:r>
            <a:r>
              <a:rPr lang="en-US" sz="2400" dirty="0" smtClean="0"/>
              <a:t>15</a:t>
            </a:r>
            <a:r>
              <a:rPr lang="tr-TR" sz="2400" dirty="0" smtClean="0"/>
              <a:t> %</a:t>
            </a:r>
            <a:endParaRPr lang="en-US" sz="2400" dirty="0"/>
          </a:p>
          <a:p>
            <a:pPr marL="114300" lvl="1" eaLnBrk="0" hangingPunct="0">
              <a:lnSpc>
                <a:spcPct val="135000"/>
              </a:lnSpc>
              <a:spcBef>
                <a:spcPct val="20000"/>
              </a:spcBef>
              <a:spcAft>
                <a:spcPct val="20000"/>
              </a:spcAft>
              <a:tabLst>
                <a:tab pos="4572000" algn="ctr"/>
                <a:tab pos="6343650" algn="ctr"/>
                <a:tab pos="8001000" algn="ctr"/>
              </a:tabLst>
            </a:pPr>
            <a:r>
              <a:rPr lang="en-US" sz="2400" b="1" dirty="0"/>
              <a:t>Repeat procedures</a:t>
            </a:r>
            <a:r>
              <a:rPr lang="tr-TR" sz="2400" b="1" dirty="0"/>
              <a:t>               </a:t>
            </a:r>
            <a:r>
              <a:rPr lang="tr-TR" sz="2400" b="1" dirty="0" smtClean="0"/>
              <a:t> </a:t>
            </a:r>
            <a:r>
              <a:rPr lang="en-US" sz="2400" b="1" dirty="0">
                <a:solidFill>
                  <a:schemeClr val="hlink"/>
                </a:solidFill>
              </a:rPr>
              <a:t>1-2</a:t>
            </a:r>
            <a:r>
              <a:rPr lang="tr-TR" sz="2400" b="1" dirty="0">
                <a:solidFill>
                  <a:schemeClr val="hlink"/>
                </a:solidFill>
              </a:rPr>
              <a:t> %</a:t>
            </a:r>
            <a:r>
              <a:rPr lang="tr-TR" sz="2400" b="1" dirty="0"/>
              <a:t>        </a:t>
            </a:r>
            <a:r>
              <a:rPr lang="tr-TR" sz="2400" b="1" dirty="0" smtClean="0"/>
              <a:t>  </a:t>
            </a:r>
            <a:r>
              <a:rPr lang="en-US" sz="2400" dirty="0" smtClean="0"/>
              <a:t>10-15</a:t>
            </a:r>
            <a:r>
              <a:rPr lang="tr-TR" sz="2400" dirty="0" smtClean="0"/>
              <a:t> %</a:t>
            </a:r>
            <a:r>
              <a:rPr lang="en-US" sz="2400" dirty="0"/>
              <a:t>	</a:t>
            </a:r>
            <a:r>
              <a:rPr lang="tr-TR" sz="2400" dirty="0" smtClean="0"/>
              <a:t>                    </a:t>
            </a:r>
            <a:r>
              <a:rPr lang="en-US" sz="2400" dirty="0" smtClean="0"/>
              <a:t>15-20</a:t>
            </a:r>
            <a:r>
              <a:rPr lang="tr-TR" sz="2400" dirty="0" smtClean="0"/>
              <a:t> %</a:t>
            </a:r>
            <a:endParaRPr lang="en-US" sz="2400" dirty="0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schemeClr val="tx1"/>
                </a:solidFill>
              </a:rPr>
              <a:t>TÜAK- V. KARADENİZ SEMPOZYUMU                                   September 07, 2019     Trabzon/ TURKEY</a:t>
            </a:r>
            <a:endParaRPr lang="tr-T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TR" b="1" dirty="0" smtClean="0"/>
              <a:t>Stone size </a:t>
            </a:r>
            <a:r>
              <a:rPr lang="tr-TR" altLang="tr-TR" b="1" dirty="0" err="1" smtClean="0"/>
              <a:t>and</a:t>
            </a:r>
            <a:r>
              <a:rPr lang="tr-TR" altLang="tr-TR" b="1" dirty="0" smtClean="0"/>
              <a:t> </a:t>
            </a:r>
            <a:r>
              <a:rPr lang="tr-TR" altLang="tr-TR" b="1" dirty="0" err="1" smtClean="0"/>
              <a:t>stone</a:t>
            </a:r>
            <a:r>
              <a:rPr lang="tr-TR" altLang="tr-TR" b="1" dirty="0" smtClean="0"/>
              <a:t> </a:t>
            </a:r>
            <a:r>
              <a:rPr lang="tr-TR" altLang="tr-TR" b="1" dirty="0" err="1" smtClean="0"/>
              <a:t>free</a:t>
            </a:r>
            <a:r>
              <a:rPr lang="tr-TR" altLang="tr-TR" b="1" dirty="0" smtClean="0"/>
              <a:t> </a:t>
            </a:r>
            <a:r>
              <a:rPr lang="tr-TR" altLang="tr-TR" b="1" dirty="0" err="1" smtClean="0"/>
              <a:t>rates</a:t>
            </a:r>
            <a:endParaRPr lang="tr-TR" altLang="tr-TR" b="1" dirty="0" smtClean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half" idx="1"/>
          </p:nvPr>
        </p:nvGraphicFramePr>
        <p:xfrm>
          <a:off x="2000250" y="2714625"/>
          <a:ext cx="5143500" cy="26431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1750"/>
                <a:gridCol w="2571750"/>
              </a:tblGrid>
              <a:tr h="528638">
                <a:tc>
                  <a:txBody>
                    <a:bodyPr/>
                    <a:lstStyle/>
                    <a:p>
                      <a:r>
                        <a:rPr lang="tr-TR" sz="1800" dirty="0" smtClean="0"/>
                        <a:t>Taş Boyutu</a:t>
                      </a:r>
                      <a:endParaRPr lang="tr-TR" sz="1800" dirty="0"/>
                    </a:p>
                  </a:txBody>
                  <a:tcPr marL="44873" marR="44873"/>
                </a:tc>
                <a:tc>
                  <a:txBody>
                    <a:bodyPr/>
                    <a:lstStyle/>
                    <a:p>
                      <a:r>
                        <a:rPr lang="tr-TR" sz="1800" dirty="0" smtClean="0"/>
                        <a:t>SFR</a:t>
                      </a:r>
                      <a:endParaRPr lang="tr-TR" sz="1800" dirty="0"/>
                    </a:p>
                  </a:txBody>
                  <a:tcPr marL="44873" marR="44873"/>
                </a:tc>
              </a:tr>
              <a:tr h="528638">
                <a:tc>
                  <a:txBody>
                    <a:bodyPr/>
                    <a:lstStyle/>
                    <a:p>
                      <a:r>
                        <a:rPr lang="tr-TR" sz="1800" dirty="0" smtClean="0"/>
                        <a:t>1-10 mm</a:t>
                      </a:r>
                    </a:p>
                  </a:txBody>
                  <a:tcPr marL="44873" marR="44873"/>
                </a:tc>
                <a:tc>
                  <a:txBody>
                    <a:bodyPr/>
                    <a:lstStyle/>
                    <a:p>
                      <a:r>
                        <a:rPr lang="tr-TR" sz="1800" dirty="0" smtClean="0"/>
                        <a:t>% 88</a:t>
                      </a:r>
                      <a:endParaRPr lang="tr-TR" sz="1800" dirty="0"/>
                    </a:p>
                  </a:txBody>
                  <a:tcPr marL="44873" marR="44873"/>
                </a:tc>
              </a:tr>
              <a:tr h="528638">
                <a:tc>
                  <a:txBody>
                    <a:bodyPr/>
                    <a:lstStyle/>
                    <a:p>
                      <a:r>
                        <a:rPr lang="tr-TR" sz="1800" dirty="0" smtClean="0"/>
                        <a:t>11-20 mm</a:t>
                      </a:r>
                      <a:endParaRPr lang="tr-TR" sz="1800" dirty="0"/>
                    </a:p>
                  </a:txBody>
                  <a:tcPr marL="44873" marR="44873"/>
                </a:tc>
                <a:tc>
                  <a:txBody>
                    <a:bodyPr/>
                    <a:lstStyle/>
                    <a:p>
                      <a:r>
                        <a:rPr lang="tr-TR" sz="1800" dirty="0" smtClean="0"/>
                        <a:t>%75</a:t>
                      </a:r>
                      <a:endParaRPr lang="tr-TR" sz="1800" dirty="0"/>
                    </a:p>
                  </a:txBody>
                  <a:tcPr marL="44873" marR="44873"/>
                </a:tc>
              </a:tr>
              <a:tr h="528638">
                <a:tc>
                  <a:txBody>
                    <a:bodyPr/>
                    <a:lstStyle/>
                    <a:p>
                      <a:r>
                        <a:rPr lang="tr-TR" sz="1800" dirty="0" smtClean="0"/>
                        <a:t>21-30 mm</a:t>
                      </a:r>
                      <a:endParaRPr lang="tr-TR" sz="1800" dirty="0"/>
                    </a:p>
                  </a:txBody>
                  <a:tcPr marL="44873" marR="44873"/>
                </a:tc>
                <a:tc>
                  <a:txBody>
                    <a:bodyPr/>
                    <a:lstStyle/>
                    <a:p>
                      <a:r>
                        <a:rPr lang="tr-TR" sz="1800" dirty="0" smtClean="0"/>
                        <a:t>%</a:t>
                      </a:r>
                      <a:r>
                        <a:rPr lang="tr-TR" sz="1800" baseline="0" dirty="0" smtClean="0"/>
                        <a:t> 40</a:t>
                      </a:r>
                      <a:endParaRPr lang="tr-TR" sz="1800" dirty="0"/>
                    </a:p>
                  </a:txBody>
                  <a:tcPr marL="44873" marR="44873"/>
                </a:tc>
              </a:tr>
              <a:tr h="528638">
                <a:tc>
                  <a:txBody>
                    <a:bodyPr/>
                    <a:lstStyle/>
                    <a:p>
                      <a:r>
                        <a:rPr lang="tr-TR" sz="1800" dirty="0" smtClean="0"/>
                        <a:t>&gt; 30 mm</a:t>
                      </a:r>
                      <a:endParaRPr lang="tr-TR" sz="1800" dirty="0"/>
                    </a:p>
                  </a:txBody>
                  <a:tcPr marL="44873" marR="44873"/>
                </a:tc>
                <a:tc>
                  <a:txBody>
                    <a:bodyPr/>
                    <a:lstStyle/>
                    <a:p>
                      <a:r>
                        <a:rPr lang="tr-TR" sz="1800" dirty="0" smtClean="0"/>
                        <a:t>% 29</a:t>
                      </a:r>
                      <a:endParaRPr lang="tr-TR" sz="1800" dirty="0"/>
                    </a:p>
                  </a:txBody>
                  <a:tcPr marL="44873" marR="44873"/>
                </a:tc>
              </a:tr>
            </a:tbl>
          </a:graphicData>
        </a:graphic>
      </p:graphicFrame>
      <p:sp>
        <p:nvSpPr>
          <p:cNvPr id="12311" name="Content Placeholder 11"/>
          <p:cNvSpPr>
            <a:spLocks noGrp="1"/>
          </p:cNvSpPr>
          <p:nvPr>
            <p:ph sz="half" idx="2"/>
          </p:nvPr>
        </p:nvSpPr>
        <p:spPr>
          <a:xfrm>
            <a:off x="500063" y="1600200"/>
            <a:ext cx="8186737" cy="4972050"/>
          </a:xfrm>
        </p:spPr>
        <p:txBody>
          <a:bodyPr/>
          <a:lstStyle/>
          <a:p>
            <a:pPr eaLnBrk="1" hangingPunct="1"/>
            <a:r>
              <a:rPr lang="tr-TR" altLang="tr-TR" sz="3200" b="1" dirty="0" smtClean="0">
                <a:solidFill>
                  <a:srgbClr val="FF0000"/>
                </a:solidFill>
              </a:rPr>
              <a:t>66.819 </a:t>
            </a:r>
            <a:r>
              <a:rPr lang="tr-TR" altLang="tr-TR" sz="3200" b="1" dirty="0" err="1" smtClean="0">
                <a:solidFill>
                  <a:srgbClr val="FF0000"/>
                </a:solidFill>
              </a:rPr>
              <a:t>patients</a:t>
            </a:r>
            <a:endParaRPr lang="tr-TR" altLang="tr-TR" sz="3200" b="1" dirty="0" smtClean="0">
              <a:solidFill>
                <a:srgbClr val="FF0000"/>
              </a:solidFill>
            </a:endParaRPr>
          </a:p>
          <a:p>
            <a:pPr eaLnBrk="1" hangingPunct="1">
              <a:buNone/>
            </a:pPr>
            <a:endParaRPr lang="tr-TR" altLang="tr-TR" dirty="0" smtClean="0"/>
          </a:p>
          <a:p>
            <a:pPr eaLnBrk="1" hangingPunct="1"/>
            <a:endParaRPr lang="tr-TR" altLang="tr-TR" dirty="0" smtClean="0">
              <a:solidFill>
                <a:schemeClr val="bg1"/>
              </a:solidFill>
            </a:endParaRPr>
          </a:p>
          <a:p>
            <a:pPr eaLnBrk="1" hangingPunct="1"/>
            <a:endParaRPr lang="tr-TR" altLang="tr-TR" b="1" dirty="0" smtClean="0">
              <a:solidFill>
                <a:srgbClr val="FF0000"/>
              </a:solidFill>
            </a:endParaRPr>
          </a:p>
          <a:p>
            <a:pPr eaLnBrk="1" hangingPunct="1"/>
            <a:endParaRPr lang="tr-TR" altLang="tr-TR" dirty="0" smtClean="0">
              <a:solidFill>
                <a:schemeClr val="bg1"/>
              </a:solidFill>
            </a:endParaRPr>
          </a:p>
          <a:p>
            <a:pPr eaLnBrk="1" hangingPunct="1"/>
            <a:endParaRPr lang="tr-TR" altLang="tr-TR" dirty="0" smtClean="0">
              <a:solidFill>
                <a:schemeClr val="bg1"/>
              </a:solidFill>
            </a:endParaRPr>
          </a:p>
          <a:p>
            <a:pPr eaLnBrk="1" hangingPunct="1"/>
            <a:endParaRPr lang="tr-TR" altLang="tr-TR" dirty="0" smtClean="0">
              <a:solidFill>
                <a:schemeClr val="bg1"/>
              </a:solidFill>
            </a:endParaRPr>
          </a:p>
          <a:p>
            <a:pPr algn="r" eaLnBrk="1" hangingPunct="1">
              <a:buFont typeface="Arial" charset="0"/>
              <a:buNone/>
            </a:pPr>
            <a:endParaRPr lang="tr-TR" altLang="tr-TR" sz="1800" b="1" dirty="0" smtClean="0">
              <a:solidFill>
                <a:srgbClr val="FFC000"/>
              </a:solidFill>
            </a:endParaRPr>
          </a:p>
          <a:p>
            <a:pPr algn="r" eaLnBrk="1" hangingPunct="1">
              <a:buFont typeface="Arial" charset="0"/>
              <a:buNone/>
            </a:pPr>
            <a:r>
              <a:rPr lang="tr-TR" altLang="tr-TR" sz="1800" b="1" dirty="0" smtClean="0"/>
              <a:t>J </a:t>
            </a:r>
            <a:r>
              <a:rPr lang="tr-TR" altLang="tr-TR" sz="1800" b="1" dirty="0" err="1" smtClean="0"/>
              <a:t>Endourol</a:t>
            </a:r>
            <a:r>
              <a:rPr lang="tr-TR" altLang="tr-TR" sz="1800" b="1" dirty="0" smtClean="0"/>
              <a:t> 2008</a:t>
            </a: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schemeClr val="tx1"/>
                </a:solidFill>
              </a:rPr>
              <a:t>TÜAK- V. KARADENİZ SEMPOZYUMU                                   September 07, 2019     Trabzon/ TURKEY</a:t>
            </a:r>
            <a:endParaRPr lang="tr-T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tr-TR" dirty="0" smtClean="0"/>
              <a:t>Stone </a:t>
            </a:r>
            <a:r>
              <a:rPr lang="tr-TR" dirty="0" err="1" smtClean="0"/>
              <a:t>Tx</a:t>
            </a:r>
            <a:r>
              <a:rPr lang="tr-TR" dirty="0" smtClean="0"/>
              <a:t> – My </a:t>
            </a:r>
            <a:r>
              <a:rPr lang="tr-TR" dirty="0" err="1" smtClean="0"/>
              <a:t>department</a:t>
            </a:r>
            <a:r>
              <a:rPr lang="tr-TR" dirty="0" smtClean="0"/>
              <a:t/>
            </a:r>
            <a:br>
              <a:rPr lang="tr-TR" dirty="0" smtClean="0"/>
            </a:br>
            <a:r>
              <a:rPr lang="tr-TR" sz="3600" b="1" dirty="0" smtClean="0">
                <a:solidFill>
                  <a:srgbClr val="FF0000"/>
                </a:solidFill>
              </a:rPr>
              <a:t>01.04.2018  - 01.04.2019</a:t>
            </a:r>
            <a:endParaRPr lang="tr-TR" sz="3600" b="1" dirty="0">
              <a:solidFill>
                <a:srgbClr val="FF00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038600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endParaRPr lang="tr-TR" dirty="0" smtClean="0"/>
          </a:p>
          <a:p>
            <a:pPr>
              <a:buFontTx/>
              <a:buNone/>
              <a:defRPr/>
            </a:pPr>
            <a:r>
              <a:rPr lang="tr-TR" b="1" u="sng" dirty="0" err="1" smtClean="0"/>
              <a:t>Procedure</a:t>
            </a:r>
            <a:r>
              <a:rPr lang="tr-TR" b="1" u="sng" dirty="0" smtClean="0"/>
              <a:t>                n                       %</a:t>
            </a:r>
          </a:p>
          <a:p>
            <a:pPr>
              <a:buFontTx/>
              <a:buNone/>
              <a:defRPr/>
            </a:pPr>
            <a:r>
              <a:rPr lang="tr-TR" sz="3600" b="1" dirty="0" smtClean="0">
                <a:solidFill>
                  <a:srgbClr val="FF0000"/>
                </a:solidFill>
              </a:rPr>
              <a:t>SWL                     845               51.7  </a:t>
            </a:r>
          </a:p>
          <a:p>
            <a:pPr>
              <a:buFontTx/>
              <a:buNone/>
              <a:defRPr/>
            </a:pPr>
            <a:r>
              <a:rPr lang="tr-TR" sz="3600" b="1" dirty="0" smtClean="0"/>
              <a:t>URS                      411               25.1</a:t>
            </a:r>
          </a:p>
          <a:p>
            <a:pPr>
              <a:buFontTx/>
              <a:buNone/>
              <a:defRPr/>
            </a:pPr>
            <a:r>
              <a:rPr lang="tr-TR" sz="3600" b="1" dirty="0" smtClean="0"/>
              <a:t>PNL                      362               22.1</a:t>
            </a:r>
          </a:p>
          <a:p>
            <a:pPr>
              <a:buFontTx/>
              <a:buNone/>
              <a:defRPr/>
            </a:pPr>
            <a:r>
              <a:rPr lang="tr-TR" sz="3600" b="1" u="sng" dirty="0" smtClean="0"/>
              <a:t>Open                      14                 1.1</a:t>
            </a:r>
          </a:p>
          <a:p>
            <a:pPr>
              <a:buFontTx/>
              <a:buNone/>
              <a:defRPr/>
            </a:pPr>
            <a:r>
              <a:rPr lang="tr-TR" sz="3600" b="1" dirty="0" smtClean="0"/>
              <a:t>Total </a:t>
            </a:r>
            <a:r>
              <a:rPr lang="tr-TR" sz="3600" b="1" dirty="0" smtClean="0">
                <a:solidFill>
                  <a:srgbClr val="FFC000"/>
                </a:solidFill>
              </a:rPr>
              <a:t>                  </a:t>
            </a:r>
            <a:r>
              <a:rPr lang="tr-TR" sz="3600" b="1" dirty="0" smtClean="0"/>
              <a:t>1769               100</a:t>
            </a:r>
            <a:r>
              <a:rPr lang="tr-TR" sz="3600" b="1" dirty="0" smtClean="0">
                <a:solidFill>
                  <a:srgbClr val="FFC000"/>
                </a:solidFill>
              </a:rPr>
              <a:t>              </a:t>
            </a:r>
            <a:endParaRPr lang="tr-TR" sz="3600" b="1" dirty="0">
              <a:solidFill>
                <a:srgbClr val="FFC000"/>
              </a:solidFill>
            </a:endParaRPr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 smtClean="0">
                <a:solidFill>
                  <a:schemeClr val="tx1"/>
                </a:solidFill>
              </a:rPr>
              <a:t>TÜAK- V. KARADENİZ SEMPOZYUMU                                   September 07, 2019     Trabzon/ TURKEY</a:t>
            </a:r>
            <a:endParaRPr lang="tr-T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312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788856" y="304800"/>
            <a:ext cx="8175632" cy="14319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 err="1" smtClean="0">
                <a:solidFill>
                  <a:srgbClr val="FF0000"/>
                </a:solidFill>
                <a:latin typeface="Tahoma" charset="0"/>
                <a:cs typeface="Arial" charset="0"/>
              </a:rPr>
              <a:t>Endourological</a:t>
            </a:r>
            <a:r>
              <a:rPr lang="en-US" sz="3200" b="1" dirty="0" smtClean="0">
                <a:solidFill>
                  <a:srgbClr val="FF0000"/>
                </a:solidFill>
                <a:latin typeface="Tahoma" charset="0"/>
                <a:cs typeface="Arial" charset="0"/>
              </a:rPr>
              <a:t> management of stones</a:t>
            </a:r>
            <a:br>
              <a:rPr lang="en-US" sz="3200" b="1" dirty="0" smtClean="0">
                <a:solidFill>
                  <a:srgbClr val="FF0000"/>
                </a:solidFill>
                <a:latin typeface="Tahoma" charset="0"/>
                <a:cs typeface="Arial" charset="0"/>
              </a:rPr>
            </a:br>
            <a:r>
              <a:rPr lang="en-US" sz="3200" b="1" dirty="0" smtClean="0">
                <a:solidFill>
                  <a:srgbClr val="FF0000"/>
                </a:solidFill>
                <a:latin typeface="Tahoma" charset="0"/>
                <a:cs typeface="Arial" charset="0"/>
              </a:rPr>
              <a:t/>
            </a:r>
            <a:br>
              <a:rPr lang="en-US" sz="3200" b="1" dirty="0" smtClean="0">
                <a:solidFill>
                  <a:srgbClr val="FF0000"/>
                </a:solidFill>
                <a:latin typeface="Tahoma" charset="0"/>
                <a:cs typeface="Arial" charset="0"/>
              </a:rPr>
            </a:br>
            <a:r>
              <a:rPr lang="en-US" sz="2400" b="1" dirty="0" smtClean="0">
                <a:solidFill>
                  <a:srgbClr val="FF0000"/>
                </a:solidFill>
                <a:latin typeface="Tahoma" charset="0"/>
                <a:cs typeface="Arial" charset="0"/>
              </a:rPr>
              <a:t>Stone </a:t>
            </a:r>
            <a:r>
              <a:rPr lang="en-US" sz="2400" b="1" dirty="0">
                <a:solidFill>
                  <a:srgbClr val="FF0000"/>
                </a:solidFill>
                <a:latin typeface="Tahoma" charset="0"/>
                <a:cs typeface="Arial" charset="0"/>
              </a:rPr>
              <a:t>free </a:t>
            </a:r>
            <a:r>
              <a:rPr lang="en-US" sz="2400" b="1" dirty="0" smtClean="0">
                <a:solidFill>
                  <a:srgbClr val="FF0000"/>
                </a:solidFill>
                <a:latin typeface="Tahoma" charset="0"/>
                <a:cs typeface="Arial" charset="0"/>
              </a:rPr>
              <a:t>rates </a:t>
            </a:r>
            <a:r>
              <a:rPr lang="en-US" sz="2400" b="1" dirty="0">
                <a:latin typeface="Tahoma" charset="0"/>
                <a:cs typeface="Arial" charset="0"/>
              </a:rPr>
              <a:t>– primary </a:t>
            </a:r>
            <a:r>
              <a:rPr lang="en-US" sz="2400" b="1" dirty="0" smtClean="0">
                <a:latin typeface="Tahoma" charset="0"/>
                <a:cs typeface="Arial" charset="0"/>
              </a:rPr>
              <a:t>treatment (Renal Pelvis)</a:t>
            </a:r>
            <a:endParaRPr lang="en-US" sz="2400" b="1" dirty="0">
              <a:latin typeface="Tahoma" charset="0"/>
              <a:cs typeface="Arial" charset="0"/>
            </a:endParaRPr>
          </a:p>
        </p:txBody>
      </p:sp>
      <p:graphicFrame>
        <p:nvGraphicFramePr>
          <p:cNvPr id="7225" name="Group 57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588301994"/>
              </p:ext>
            </p:extLst>
          </p:nvPr>
        </p:nvGraphicFramePr>
        <p:xfrm>
          <a:off x="788856" y="1981200"/>
          <a:ext cx="7821745" cy="4114800"/>
        </p:xfrm>
        <a:graphic>
          <a:graphicData uri="http://schemas.openxmlformats.org/drawingml/2006/table">
            <a:tbl>
              <a:tblPr/>
              <a:tblGrid>
                <a:gridCol w="1564349"/>
                <a:gridCol w="1564349"/>
                <a:gridCol w="1564349"/>
                <a:gridCol w="1564349"/>
                <a:gridCol w="1564349"/>
              </a:tblGrid>
              <a:tr h="1371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ＭＳ Ｐゴシック" charset="0"/>
                          <a:cs typeface="Arial" charset="0"/>
                        </a:rPr>
                        <a:t>ESWL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ＭＳ Ｐゴシック" charset="0"/>
                          <a:cs typeface="Arial" charset="0"/>
                        </a:rPr>
                        <a:t>RIRS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ＭＳ Ｐゴシック" charset="0"/>
                          <a:cs typeface="Arial" charset="0"/>
                        </a:rPr>
                        <a:t>PCNL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ＭＳ Ｐゴシック" charset="0"/>
                          <a:cs typeface="Arial" charset="0"/>
                        </a:rPr>
                        <a:t>UMP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71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ＭＳ Ｐゴシック" charset="0"/>
                          <a:cs typeface="Arial" charset="0"/>
                        </a:rPr>
                        <a:t>Number of patients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ＭＳ Ｐゴシック" charset="0"/>
                          <a:cs typeface="Arial" charset="0"/>
                        </a:rPr>
                        <a:t>4682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ＭＳ Ｐゴシック" charset="0"/>
                          <a:cs typeface="Arial" charset="0"/>
                        </a:rPr>
                        <a:t>282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ＭＳ Ｐゴシック" charset="0"/>
                          <a:cs typeface="Arial" charset="0"/>
                        </a:rPr>
                        <a:t>2242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ＭＳ Ｐゴシック" charset="0"/>
                          <a:cs typeface="Arial" charset="0"/>
                        </a:rPr>
                        <a:t>64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71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ＭＳ Ｐゴシック" charset="0"/>
                          <a:cs typeface="Arial" charset="0"/>
                        </a:rPr>
                        <a:t>SFR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ＭＳ Ｐゴシック" charset="0"/>
                          <a:cs typeface="Arial" charset="0"/>
                        </a:rPr>
                        <a:t>81 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ＭＳ Ｐゴシック" charset="0"/>
                          <a:cs typeface="Arial" charset="0"/>
                        </a:rPr>
                        <a:t>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ＭＳ Ｐゴシック" charset="0"/>
                          <a:cs typeface="Arial" charset="0"/>
                        </a:rPr>
                        <a:t>87 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ＭＳ Ｐゴシック" charset="0"/>
                          <a:cs typeface="Arial" charset="0"/>
                        </a:rPr>
                        <a:t>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ＭＳ Ｐゴシック" charset="0"/>
                          <a:cs typeface="Arial" charset="0"/>
                        </a:rPr>
                        <a:t>94%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ＭＳ Ｐゴシック" charset="0"/>
                          <a:cs typeface="Arial" charset="0"/>
                        </a:rPr>
                        <a:t>94%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 smtClean="0">
                <a:solidFill>
                  <a:prstClr val="white">
                    <a:tint val="75000"/>
                  </a:prstClr>
                </a:solidFill>
                <a:latin typeface="Corbel"/>
              </a:rPr>
              <a:t>TÜAK- V. KARADENİZ SEMPOZYUMU                                   September 07, 2019     Trabzon/ TURKEY</a:t>
            </a:r>
            <a:endParaRPr lang="en-IN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436915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Documents and Settings\Kemal\Desktop\Alt kaliks taşları- PCNL-ESWL takdim\Bild30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TÜAK- V. KARADENİZ SEMPOZYUMU                                   September 07, 2019     Trabzon/ TURKEY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04255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Documents and Settings\Kemal\Desktop\Alt kaliks taşları- PCNL-ESWL takdim\Bild33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TÜAK- V. KARADENİZ SEMPOZYUMU                                   September 07, 2019     Trabzon/ TURKEY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96341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 err="1"/>
              <a:t>Higher</a:t>
            </a:r>
            <a:r>
              <a:rPr lang="tr-TR" b="1" dirty="0"/>
              <a:t> SF </a:t>
            </a:r>
            <a:r>
              <a:rPr lang="tr-TR" b="1" dirty="0" err="1"/>
              <a:t>rates</a:t>
            </a:r>
            <a:r>
              <a:rPr lang="tr-TR" b="1" dirty="0"/>
              <a:t>..</a:t>
            </a:r>
            <a:r>
              <a:rPr lang="tr-TR" dirty="0"/>
              <a:t> </a:t>
            </a:r>
            <a:r>
              <a:rPr lang="tr-TR" b="1" u="sng" dirty="0">
                <a:solidFill>
                  <a:srgbClr val="FF0000"/>
                </a:solidFill>
              </a:rPr>
              <a:t>At </a:t>
            </a:r>
            <a:r>
              <a:rPr lang="tr-TR" b="1" u="sng" dirty="0" err="1">
                <a:solidFill>
                  <a:srgbClr val="FF0000"/>
                </a:solidFill>
              </a:rPr>
              <a:t>the</a:t>
            </a:r>
            <a:r>
              <a:rPr lang="tr-TR" b="1" u="sng" dirty="0">
                <a:solidFill>
                  <a:srgbClr val="FF0000"/>
                </a:solidFill>
              </a:rPr>
              <a:t> </a:t>
            </a:r>
            <a:r>
              <a:rPr lang="tr-TR" b="1" u="sng" dirty="0" err="1">
                <a:solidFill>
                  <a:srgbClr val="FF0000"/>
                </a:solidFill>
              </a:rPr>
              <a:t>expense</a:t>
            </a:r>
            <a:r>
              <a:rPr lang="tr-TR" b="1" u="sng" dirty="0">
                <a:solidFill>
                  <a:srgbClr val="FF0000"/>
                </a:solidFill>
              </a:rPr>
              <a:t> of </a:t>
            </a:r>
            <a:r>
              <a:rPr lang="tr-TR" b="1" u="sng" dirty="0" err="1">
                <a:solidFill>
                  <a:srgbClr val="FF0000"/>
                </a:solidFill>
              </a:rPr>
              <a:t>what</a:t>
            </a:r>
            <a:r>
              <a:rPr lang="tr-TR" b="1" u="sng" dirty="0">
                <a:solidFill>
                  <a:srgbClr val="FF0000"/>
                </a:solidFill>
              </a:rPr>
              <a:t> </a:t>
            </a:r>
            <a:r>
              <a:rPr lang="tr-TR" b="1" dirty="0">
                <a:solidFill>
                  <a:srgbClr val="FF0000"/>
                </a:solidFill>
              </a:rPr>
              <a:t>?</a:t>
            </a:r>
            <a:r>
              <a:rPr lang="tr-TR" dirty="0"/>
              <a:t/>
            </a:r>
            <a:br>
              <a:rPr lang="tr-TR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tr-TR" b="1" dirty="0">
                <a:latin typeface="Calibri" charset="0"/>
              </a:rPr>
              <a:t>RIRS </a:t>
            </a:r>
            <a:r>
              <a:rPr lang="tr-TR" b="1" dirty="0" err="1">
                <a:latin typeface="Calibri" charset="0"/>
              </a:rPr>
              <a:t>and</a:t>
            </a:r>
            <a:r>
              <a:rPr lang="tr-TR" b="1" dirty="0">
                <a:latin typeface="Calibri" charset="0"/>
              </a:rPr>
              <a:t> PNL </a:t>
            </a:r>
            <a:r>
              <a:rPr lang="tr-TR" b="1" dirty="0" err="1">
                <a:latin typeface="Calibri" charset="0"/>
              </a:rPr>
              <a:t>may</a:t>
            </a:r>
            <a:r>
              <a:rPr lang="tr-TR" b="1" dirty="0">
                <a:latin typeface="Calibri" charset="0"/>
              </a:rPr>
              <a:t> </a:t>
            </a:r>
            <a:r>
              <a:rPr lang="tr-TR" b="1" dirty="0" err="1">
                <a:latin typeface="Calibri" charset="0"/>
              </a:rPr>
              <a:t>provide</a:t>
            </a:r>
            <a:r>
              <a:rPr lang="tr-TR" b="1" dirty="0">
                <a:latin typeface="Calibri" charset="0"/>
              </a:rPr>
              <a:t> </a:t>
            </a:r>
            <a:r>
              <a:rPr lang="tr-TR" b="1" dirty="0" err="1">
                <a:solidFill>
                  <a:srgbClr val="FF0000"/>
                </a:solidFill>
                <a:latin typeface="Calibri" charset="0"/>
              </a:rPr>
              <a:t>comparable</a:t>
            </a:r>
            <a:r>
              <a:rPr lang="tr-TR" b="1" dirty="0">
                <a:solidFill>
                  <a:srgbClr val="FF0000"/>
                </a:solidFill>
                <a:latin typeface="Calibri" charset="0"/>
              </a:rPr>
              <a:t> SF </a:t>
            </a:r>
            <a:r>
              <a:rPr lang="tr-TR" b="1" dirty="0" err="1">
                <a:solidFill>
                  <a:srgbClr val="FF0000"/>
                </a:solidFill>
                <a:latin typeface="Calibri" charset="0"/>
              </a:rPr>
              <a:t>rates</a:t>
            </a:r>
            <a:r>
              <a:rPr lang="tr-TR" b="1" dirty="0">
                <a:solidFill>
                  <a:srgbClr val="FF0000"/>
                </a:solidFill>
                <a:latin typeface="Calibri" charset="0"/>
              </a:rPr>
              <a:t> </a:t>
            </a:r>
            <a:r>
              <a:rPr lang="tr-TR" b="1" dirty="0">
                <a:latin typeface="Calibri" charset="0"/>
              </a:rPr>
              <a:t>in </a:t>
            </a:r>
            <a:r>
              <a:rPr lang="tr-TR" b="1" dirty="0" err="1">
                <a:latin typeface="Calibri" charset="0"/>
              </a:rPr>
              <a:t>moderate</a:t>
            </a:r>
            <a:r>
              <a:rPr lang="tr-TR" b="1" dirty="0">
                <a:latin typeface="Calibri" charset="0"/>
              </a:rPr>
              <a:t> </a:t>
            </a:r>
            <a:r>
              <a:rPr lang="tr-TR" b="1" dirty="0" err="1">
                <a:latin typeface="Calibri" charset="0"/>
              </a:rPr>
              <a:t>sized</a:t>
            </a:r>
            <a:r>
              <a:rPr lang="tr-TR" b="1" dirty="0">
                <a:latin typeface="Calibri" charset="0"/>
              </a:rPr>
              <a:t> </a:t>
            </a:r>
            <a:r>
              <a:rPr lang="tr-TR" b="1" dirty="0" err="1">
                <a:latin typeface="Calibri" charset="0"/>
              </a:rPr>
              <a:t>renal</a:t>
            </a:r>
            <a:r>
              <a:rPr lang="tr-TR" b="1" dirty="0">
                <a:latin typeface="Calibri" charset="0"/>
              </a:rPr>
              <a:t> </a:t>
            </a:r>
            <a:r>
              <a:rPr lang="tr-TR" b="1" dirty="0" err="1">
                <a:latin typeface="Calibri" charset="0"/>
              </a:rPr>
              <a:t>stones</a:t>
            </a:r>
            <a:r>
              <a:rPr lang="tr-TR" b="1" dirty="0">
                <a:latin typeface="Calibri" charset="0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tr-TR" dirty="0" err="1">
                <a:latin typeface="Calibri" charset="0"/>
              </a:rPr>
              <a:t>Although</a:t>
            </a:r>
            <a:r>
              <a:rPr lang="tr-TR" dirty="0">
                <a:latin typeface="Calibri" charset="0"/>
              </a:rPr>
              <a:t> </a:t>
            </a:r>
            <a:r>
              <a:rPr lang="tr-TR" b="1" dirty="0">
                <a:solidFill>
                  <a:srgbClr val="FF0000"/>
                </a:solidFill>
                <a:latin typeface="Calibri" charset="0"/>
              </a:rPr>
              <a:t>PNL</a:t>
            </a:r>
            <a:r>
              <a:rPr lang="tr-TR" dirty="0">
                <a:latin typeface="Calibri" charset="0"/>
              </a:rPr>
              <a:t> is </a:t>
            </a:r>
            <a:r>
              <a:rPr lang="tr-TR" dirty="0" err="1">
                <a:latin typeface="Calibri" charset="0"/>
              </a:rPr>
              <a:t>effective</a:t>
            </a:r>
            <a:r>
              <a:rPr lang="tr-TR" dirty="0">
                <a:latin typeface="Calibri" charset="0"/>
              </a:rPr>
              <a:t>, </a:t>
            </a:r>
            <a:r>
              <a:rPr lang="tr-TR" b="1" dirty="0" err="1">
                <a:latin typeface="Calibri" charset="0"/>
              </a:rPr>
              <a:t>the</a:t>
            </a:r>
            <a:r>
              <a:rPr lang="tr-TR" b="1" dirty="0">
                <a:latin typeface="Calibri" charset="0"/>
              </a:rPr>
              <a:t> </a:t>
            </a:r>
            <a:r>
              <a:rPr lang="tr-TR" b="1" dirty="0" err="1">
                <a:latin typeface="Calibri" charset="0"/>
              </a:rPr>
              <a:t>most</a:t>
            </a:r>
            <a:r>
              <a:rPr lang="tr-TR" b="1" dirty="0">
                <a:latin typeface="Calibri" charset="0"/>
              </a:rPr>
              <a:t> </a:t>
            </a:r>
            <a:r>
              <a:rPr lang="tr-TR" b="1" dirty="0" err="1">
                <a:latin typeface="Calibri" charset="0"/>
              </a:rPr>
              <a:t>prominent</a:t>
            </a:r>
            <a:r>
              <a:rPr lang="tr-TR" b="1" dirty="0">
                <a:latin typeface="Calibri" charset="0"/>
              </a:rPr>
              <a:t> </a:t>
            </a:r>
            <a:r>
              <a:rPr lang="tr-TR" b="1" dirty="0" err="1">
                <a:latin typeface="Calibri" charset="0"/>
              </a:rPr>
              <a:t>drawback</a:t>
            </a:r>
            <a:r>
              <a:rPr lang="tr-TR" b="1" dirty="0">
                <a:latin typeface="Calibri" charset="0"/>
              </a:rPr>
              <a:t> is </a:t>
            </a:r>
            <a:r>
              <a:rPr lang="tr-TR" b="1" dirty="0" err="1">
                <a:solidFill>
                  <a:srgbClr val="FF0000"/>
                </a:solidFill>
                <a:latin typeface="Calibri" charset="0"/>
              </a:rPr>
              <a:t>its</a:t>
            </a:r>
            <a:r>
              <a:rPr lang="tr-TR" b="1" dirty="0">
                <a:solidFill>
                  <a:srgbClr val="FF0000"/>
                </a:solidFill>
                <a:latin typeface="Calibri" charset="0"/>
              </a:rPr>
              <a:t> </a:t>
            </a:r>
            <a:r>
              <a:rPr lang="tr-TR" b="1" dirty="0" err="1">
                <a:solidFill>
                  <a:srgbClr val="FF0000"/>
                </a:solidFill>
                <a:latin typeface="Calibri" charset="0"/>
              </a:rPr>
              <a:t>invasiveness</a:t>
            </a:r>
            <a:r>
              <a:rPr lang="tr-TR" b="1" dirty="0">
                <a:solidFill>
                  <a:srgbClr val="FF0000"/>
                </a:solidFill>
                <a:latin typeface="Calibri" charset="0"/>
              </a:rPr>
              <a:t> </a:t>
            </a:r>
            <a:r>
              <a:rPr lang="tr-TR" b="1" dirty="0" err="1">
                <a:solidFill>
                  <a:srgbClr val="FF0000"/>
                </a:solidFill>
                <a:latin typeface="Calibri" charset="0"/>
              </a:rPr>
              <a:t>and</a:t>
            </a:r>
            <a:r>
              <a:rPr lang="tr-TR" b="1" dirty="0">
                <a:solidFill>
                  <a:srgbClr val="FF0000"/>
                </a:solidFill>
                <a:latin typeface="Calibri" charset="0"/>
              </a:rPr>
              <a:t> </a:t>
            </a:r>
            <a:r>
              <a:rPr lang="tr-TR" b="1" dirty="0" err="1">
                <a:solidFill>
                  <a:srgbClr val="FF0000"/>
                </a:solidFill>
                <a:latin typeface="Calibri" charset="0"/>
              </a:rPr>
              <a:t>patient</a:t>
            </a:r>
            <a:r>
              <a:rPr lang="tr-TR" b="1" dirty="0">
                <a:solidFill>
                  <a:srgbClr val="FF0000"/>
                </a:solidFill>
                <a:latin typeface="Calibri" charset="0"/>
              </a:rPr>
              <a:t> </a:t>
            </a:r>
            <a:r>
              <a:rPr lang="tr-TR" b="1" dirty="0" err="1">
                <a:solidFill>
                  <a:srgbClr val="FF0000"/>
                </a:solidFill>
                <a:latin typeface="Calibri" charset="0"/>
              </a:rPr>
              <a:t>discomfort</a:t>
            </a:r>
            <a:endParaRPr lang="tr-TR" b="1" dirty="0">
              <a:solidFill>
                <a:srgbClr val="FF0000"/>
              </a:solidFill>
              <a:latin typeface="Calibri" charset="0"/>
            </a:endParaRPr>
          </a:p>
          <a:p>
            <a:pPr>
              <a:lnSpc>
                <a:spcPct val="90000"/>
              </a:lnSpc>
            </a:pPr>
            <a:r>
              <a:rPr lang="tr-TR" b="1" dirty="0">
                <a:solidFill>
                  <a:srgbClr val="FF0000"/>
                </a:solidFill>
                <a:latin typeface="Calibri" charset="0"/>
              </a:rPr>
              <a:t>Blood </a:t>
            </a:r>
            <a:r>
              <a:rPr lang="tr-TR" b="1" dirty="0" err="1">
                <a:solidFill>
                  <a:srgbClr val="FF0000"/>
                </a:solidFill>
                <a:latin typeface="Calibri" charset="0"/>
              </a:rPr>
              <a:t>loss</a:t>
            </a:r>
            <a:r>
              <a:rPr lang="tr-TR" b="1" dirty="0">
                <a:solidFill>
                  <a:srgbClr val="FF0000"/>
                </a:solidFill>
                <a:latin typeface="Calibri" charset="0"/>
              </a:rPr>
              <a:t>, </a:t>
            </a:r>
            <a:r>
              <a:rPr lang="tr-TR" b="1" dirty="0" err="1">
                <a:solidFill>
                  <a:srgbClr val="FF0000"/>
                </a:solidFill>
                <a:latin typeface="Calibri" charset="0"/>
              </a:rPr>
              <a:t>radiation</a:t>
            </a:r>
            <a:r>
              <a:rPr lang="tr-TR" b="1" dirty="0">
                <a:solidFill>
                  <a:srgbClr val="FF0000"/>
                </a:solidFill>
                <a:latin typeface="Calibri" charset="0"/>
              </a:rPr>
              <a:t> </a:t>
            </a:r>
            <a:r>
              <a:rPr lang="tr-TR" b="1" dirty="0" err="1">
                <a:solidFill>
                  <a:srgbClr val="FF0000"/>
                </a:solidFill>
                <a:latin typeface="Calibri" charset="0"/>
              </a:rPr>
              <a:t>exposure</a:t>
            </a:r>
            <a:r>
              <a:rPr lang="tr-TR" b="1" dirty="0">
                <a:solidFill>
                  <a:srgbClr val="FF0000"/>
                </a:solidFill>
                <a:latin typeface="Calibri" charset="0"/>
              </a:rPr>
              <a:t>, </a:t>
            </a:r>
            <a:r>
              <a:rPr lang="tr-TR" b="1" dirty="0" err="1">
                <a:solidFill>
                  <a:srgbClr val="FF0000"/>
                </a:solidFill>
                <a:latin typeface="Calibri" charset="0"/>
              </a:rPr>
              <a:t>hospital</a:t>
            </a:r>
            <a:r>
              <a:rPr lang="tr-TR" b="1" dirty="0">
                <a:solidFill>
                  <a:srgbClr val="FF0000"/>
                </a:solidFill>
                <a:latin typeface="Calibri" charset="0"/>
              </a:rPr>
              <a:t> </a:t>
            </a:r>
            <a:r>
              <a:rPr lang="tr-TR" b="1" dirty="0" err="1">
                <a:solidFill>
                  <a:srgbClr val="FF0000"/>
                </a:solidFill>
                <a:latin typeface="Calibri" charset="0"/>
              </a:rPr>
              <a:t>stay</a:t>
            </a:r>
            <a:r>
              <a:rPr lang="tr-TR" b="1" dirty="0">
                <a:solidFill>
                  <a:srgbClr val="FF0000"/>
                </a:solidFill>
                <a:latin typeface="Calibri" charset="0"/>
              </a:rPr>
              <a:t>, </a:t>
            </a:r>
            <a:r>
              <a:rPr lang="tr-TR" b="1" dirty="0" err="1">
                <a:solidFill>
                  <a:srgbClr val="FF0000"/>
                </a:solidFill>
                <a:latin typeface="Calibri" charset="0"/>
              </a:rPr>
              <a:t>and</a:t>
            </a:r>
            <a:r>
              <a:rPr lang="tr-TR" b="1" dirty="0">
                <a:solidFill>
                  <a:srgbClr val="FF0000"/>
                </a:solidFill>
                <a:latin typeface="Calibri" charset="0"/>
              </a:rPr>
              <a:t> </a:t>
            </a:r>
            <a:r>
              <a:rPr lang="tr-TR" b="1" dirty="0" err="1">
                <a:solidFill>
                  <a:srgbClr val="FF0000"/>
                </a:solidFill>
                <a:latin typeface="Calibri" charset="0"/>
              </a:rPr>
              <a:t>morbidities</a:t>
            </a:r>
            <a:r>
              <a:rPr lang="tr-TR" b="1" dirty="0">
                <a:solidFill>
                  <a:srgbClr val="FF0000"/>
                </a:solidFill>
                <a:latin typeface="Calibri" charset="0"/>
              </a:rPr>
              <a:t> </a:t>
            </a:r>
            <a:r>
              <a:rPr lang="tr-TR" dirty="0">
                <a:latin typeface="Calibri" charset="0"/>
              </a:rPr>
              <a:t>of PNL </a:t>
            </a:r>
            <a:r>
              <a:rPr lang="tr-TR" b="1" dirty="0">
                <a:latin typeface="Calibri" charset="0"/>
              </a:rPr>
              <a:t>can be </a:t>
            </a:r>
            <a:r>
              <a:rPr lang="tr-TR" b="1" dirty="0" err="1">
                <a:latin typeface="Calibri" charset="0"/>
              </a:rPr>
              <a:t>significantly</a:t>
            </a:r>
            <a:r>
              <a:rPr lang="tr-TR" b="1" dirty="0">
                <a:latin typeface="Calibri" charset="0"/>
              </a:rPr>
              <a:t> </a:t>
            </a:r>
            <a:r>
              <a:rPr lang="tr-TR" b="1" dirty="0" err="1">
                <a:latin typeface="Calibri" charset="0"/>
              </a:rPr>
              <a:t>reduced</a:t>
            </a:r>
            <a:r>
              <a:rPr lang="tr-TR" b="1" dirty="0">
                <a:latin typeface="Calibri" charset="0"/>
              </a:rPr>
              <a:t> </a:t>
            </a:r>
            <a:r>
              <a:rPr lang="tr-TR" b="1" dirty="0" err="1">
                <a:latin typeface="Calibri" charset="0"/>
              </a:rPr>
              <a:t>with</a:t>
            </a:r>
            <a:r>
              <a:rPr lang="tr-TR" b="1" dirty="0">
                <a:latin typeface="Calibri" charset="0"/>
              </a:rPr>
              <a:t> RIRS </a:t>
            </a:r>
            <a:r>
              <a:rPr lang="tr-TR" b="1" dirty="0" err="1">
                <a:latin typeface="Calibri" charset="0"/>
              </a:rPr>
              <a:t>technique</a:t>
            </a:r>
            <a:endParaRPr lang="tr-TR" b="1" dirty="0">
              <a:latin typeface="Calibri" charset="0"/>
            </a:endParaRP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tr-TR" dirty="0">
                <a:latin typeface="Calibri" charset="0"/>
              </a:rPr>
              <a:t> 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TÜAK- V. KARADENİZ SEMPOZYUMU                                   September 07, 2019     Trabzon/ TURKEY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309568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b="1" dirty="0" smtClean="0">
                <a:solidFill>
                  <a:srgbClr val="FF0000"/>
                </a:solidFill>
              </a:rPr>
              <a:t>What about complications compared to other available alternatives ?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TÜAK- V. KARADENİZ SEMPOZYUMU                                   September 07, 2019     Trabzon/ TURKEY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44904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Rectangle 4"/>
          <p:cNvSpPr>
            <a:spLocks noGrp="1" noChangeArrowheads="1"/>
          </p:cNvSpPr>
          <p:nvPr>
            <p:ph type="title"/>
          </p:nvPr>
        </p:nvSpPr>
        <p:spPr>
          <a:xfrm>
            <a:off x="446088" y="260350"/>
            <a:ext cx="8229600" cy="937079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800" b="1" dirty="0" err="1" smtClean="0">
                <a:latin typeface="Tahoma" charset="0"/>
                <a:cs typeface="Arial" charset="0"/>
              </a:rPr>
              <a:t>Endourological</a:t>
            </a:r>
            <a:r>
              <a:rPr lang="en-US" sz="2800" b="1" dirty="0" smtClean="0">
                <a:latin typeface="Tahoma" charset="0"/>
                <a:cs typeface="Arial" charset="0"/>
              </a:rPr>
              <a:t> management of stones</a:t>
            </a:r>
            <a:br>
              <a:rPr lang="en-US" sz="2800" b="1" dirty="0" smtClean="0">
                <a:latin typeface="Tahoma" charset="0"/>
                <a:cs typeface="Arial" charset="0"/>
              </a:rPr>
            </a:br>
            <a:r>
              <a:rPr lang="en-US" sz="2800" b="1" dirty="0" smtClean="0">
                <a:solidFill>
                  <a:srgbClr val="FF0000"/>
                </a:solidFill>
                <a:latin typeface="Tahoma" charset="0"/>
                <a:cs typeface="Arial" charset="0"/>
              </a:rPr>
              <a:t>Complications</a:t>
            </a:r>
            <a:endParaRPr lang="en-US" sz="2800" b="1" dirty="0">
              <a:solidFill>
                <a:srgbClr val="FF0000"/>
              </a:solidFill>
              <a:latin typeface="Tahoma" charset="0"/>
              <a:cs typeface="Arial" charset="0"/>
            </a:endParaRPr>
          </a:p>
        </p:txBody>
      </p:sp>
      <p:graphicFrame>
        <p:nvGraphicFramePr>
          <p:cNvPr id="29736" name="Group 40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195411451"/>
              </p:ext>
            </p:extLst>
          </p:nvPr>
        </p:nvGraphicFramePr>
        <p:xfrm>
          <a:off x="457200" y="1197432"/>
          <a:ext cx="8229600" cy="5412648"/>
        </p:xfrm>
        <a:graphic>
          <a:graphicData uri="http://schemas.openxmlformats.org/drawingml/2006/table">
            <a:tbl>
              <a:tblPr/>
              <a:tblGrid>
                <a:gridCol w="1645920"/>
                <a:gridCol w="1645920"/>
                <a:gridCol w="1645920"/>
                <a:gridCol w="1645920"/>
                <a:gridCol w="1645920"/>
              </a:tblGrid>
              <a:tr h="666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ＭＳ Ｐゴシック" charset="0"/>
                          <a:cs typeface="Arial" charset="0"/>
                        </a:rPr>
                        <a:t>ESWL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ＭＳ Ｐゴシック" charset="0"/>
                          <a:cs typeface="Arial" charset="0"/>
                        </a:rPr>
                        <a:t>RIRS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ＭＳ Ｐゴシック" charset="0"/>
                          <a:cs typeface="Arial" charset="0"/>
                        </a:rPr>
                        <a:t>PCNL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ＭＳ Ｐゴシック" charset="0"/>
                          <a:cs typeface="Arial" charset="0"/>
                        </a:rPr>
                        <a:t>UMP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6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ＭＳ Ｐゴシック" charset="0"/>
                          <a:cs typeface="Arial" charset="0"/>
                        </a:rPr>
                        <a:t>Sepsis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ＭＳ Ｐゴシック" charset="0"/>
                          <a:cs typeface="Arial" charset="0"/>
                        </a:rPr>
                        <a:t>3 %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ＭＳ Ｐゴシック" charset="0"/>
                          <a:cs typeface="Arial" charset="0"/>
                        </a:rPr>
                        <a:t>4 %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ＭＳ Ｐゴシック" charset="0"/>
                          <a:cs typeface="Arial" charset="0"/>
                        </a:rPr>
                        <a:t>5%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ＭＳ Ｐゴシック" charset="0"/>
                          <a:cs typeface="Arial" charset="0"/>
                        </a:rPr>
                        <a:t>3%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11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ＭＳ Ｐゴシック" charset="0"/>
                          <a:cs typeface="Arial" charset="0"/>
                        </a:rPr>
                        <a:t>Steinstrasse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ＭＳ Ｐゴシック" charset="0"/>
                          <a:cs typeface="Arial" charset="0"/>
                        </a:rPr>
                        <a:t>5 %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ＭＳ Ｐゴシック" charset="0"/>
                          <a:cs typeface="Arial" charset="0"/>
                        </a:rPr>
                        <a:t>0 %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ＭＳ Ｐゴシック" charset="0"/>
                          <a:cs typeface="Arial" charset="0"/>
                        </a:rPr>
                        <a:t>0%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ＭＳ Ｐゴシック" charset="0"/>
                          <a:cs typeface="Arial" charset="0"/>
                        </a:rPr>
                        <a:t>0%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6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ＭＳ Ｐゴシック" charset="0"/>
                          <a:cs typeface="Arial" charset="0"/>
                        </a:rPr>
                        <a:t>Stricture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ＭＳ Ｐゴシック" charset="0"/>
                          <a:cs typeface="Arial" charset="0"/>
                        </a:rPr>
                        <a:t>2 %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ＭＳ Ｐゴシック" charset="0"/>
                          <a:cs typeface="Arial" charset="0"/>
                        </a:rPr>
                        <a:t>2 %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ＭＳ Ｐゴシック" charset="0"/>
                          <a:cs typeface="Arial" charset="0"/>
                        </a:rPr>
                        <a:t>0%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ＭＳ Ｐゴシック" charset="0"/>
                          <a:cs typeface="Arial" charset="0"/>
                        </a:rPr>
                        <a:t>0%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6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ＭＳ Ｐゴシック" charset="0"/>
                          <a:cs typeface="Arial" charset="0"/>
                        </a:rPr>
                        <a:t>Ureteral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ＭＳ Ｐゴシック" charset="0"/>
                          <a:cs typeface="Arial" charset="0"/>
                        </a:rPr>
                        <a:t> injury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ＭＳ Ｐゴシック" charset="0"/>
                          <a:cs typeface="Arial" charset="0"/>
                        </a:rPr>
                        <a:t>0 %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ＭＳ Ｐゴシック" charset="0"/>
                          <a:cs typeface="Arial" charset="0"/>
                        </a:rPr>
                        <a:t>6 %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ＭＳ Ｐゴシック" charset="0"/>
                          <a:cs typeface="Arial" charset="0"/>
                        </a:rPr>
                        <a:t>0.5%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ＭＳ Ｐゴシック" charset="0"/>
                          <a:cs typeface="Arial" charset="0"/>
                        </a:rPr>
                        <a:t>0%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6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ＭＳ Ｐゴシック" charset="0"/>
                          <a:cs typeface="Arial" charset="0"/>
                        </a:rPr>
                        <a:t>UTI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ＭＳ Ｐゴシック" charset="0"/>
                          <a:cs typeface="Arial" charset="0"/>
                        </a:rPr>
                        <a:t>3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ＭＳ Ｐゴシック" charset="0"/>
                          <a:cs typeface="Arial" charset="0"/>
                        </a:rPr>
                        <a:t>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ＭＳ Ｐゴシック" charset="0"/>
                          <a:cs typeface="Arial" charset="0"/>
                        </a:rPr>
                        <a:t>5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ＭＳ Ｐゴシック" charset="0"/>
                          <a:cs typeface="Arial" charset="0"/>
                        </a:rPr>
                        <a:t>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ＭＳ Ｐゴシック" charset="0"/>
                          <a:cs typeface="Arial" charset="0"/>
                        </a:rPr>
                        <a:t>6%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ＭＳ Ｐゴシック" charset="0"/>
                          <a:cs typeface="Arial" charset="0"/>
                        </a:rPr>
                        <a:t>5%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6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ＭＳ Ｐゴシック" charset="0"/>
                          <a:cs typeface="Arial" charset="0"/>
                        </a:rPr>
                        <a:t>Bleeding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ＭＳ Ｐゴシック" charset="0"/>
                          <a:cs typeface="Arial" charset="0"/>
                        </a:rPr>
                        <a:t>0%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ＭＳ Ｐゴシック" charset="0"/>
                          <a:cs typeface="Arial" charset="0"/>
                        </a:rPr>
                        <a:t>0%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ＭＳ Ｐゴシック" charset="0"/>
                          <a:cs typeface="Arial" charset="0"/>
                        </a:rPr>
                        <a:t>8%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ＭＳ Ｐゴシック" charset="0"/>
                          <a:cs typeface="Arial" charset="0"/>
                        </a:rPr>
                        <a:t>2%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6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ＭＳ Ｐゴシック" charset="0"/>
                          <a:cs typeface="Arial" charset="0"/>
                        </a:rPr>
                        <a:t>Urinary leak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ＭＳ Ｐゴシック" charset="0"/>
                          <a:cs typeface="Arial" charset="0"/>
                        </a:rPr>
                        <a:t>0%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ＭＳ Ｐゴシック" charset="0"/>
                          <a:cs typeface="Arial" charset="0"/>
                        </a:rPr>
                        <a:t>0%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ＭＳ Ｐゴシック" charset="0"/>
                          <a:cs typeface="Arial" charset="0"/>
                        </a:rPr>
                        <a:t>3%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ＭＳ Ｐゴシック" charset="0"/>
                          <a:cs typeface="Arial" charset="0"/>
                        </a:rPr>
                        <a:t>0%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Oval 1"/>
          <p:cNvSpPr/>
          <p:nvPr/>
        </p:nvSpPr>
        <p:spPr>
          <a:xfrm>
            <a:off x="5906010" y="5364407"/>
            <a:ext cx="644991" cy="548604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3" name="Oval 2"/>
          <p:cNvSpPr/>
          <p:nvPr/>
        </p:nvSpPr>
        <p:spPr>
          <a:xfrm>
            <a:off x="5906010" y="6133002"/>
            <a:ext cx="627105" cy="429323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4" name="Oval 3"/>
          <p:cNvSpPr/>
          <p:nvPr/>
        </p:nvSpPr>
        <p:spPr>
          <a:xfrm>
            <a:off x="2208868" y="3237817"/>
            <a:ext cx="1305647" cy="3372263"/>
          </a:xfrm>
          <a:prstGeom prst="ellipse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6" name="Oval 5"/>
          <p:cNvSpPr/>
          <p:nvPr/>
        </p:nvSpPr>
        <p:spPr>
          <a:xfrm>
            <a:off x="5906010" y="2039287"/>
            <a:ext cx="644991" cy="411435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5" name="Oval 4"/>
          <p:cNvSpPr/>
          <p:nvPr/>
        </p:nvSpPr>
        <p:spPr>
          <a:xfrm>
            <a:off x="4243833" y="3934094"/>
            <a:ext cx="701379" cy="606651"/>
          </a:xfrm>
          <a:prstGeom prst="ellipse">
            <a:avLst/>
          </a:prstGeom>
          <a:noFill/>
          <a:ln w="28575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 smtClean="0">
                <a:solidFill>
                  <a:prstClr val="white">
                    <a:tint val="75000"/>
                  </a:prstClr>
                </a:solidFill>
                <a:latin typeface="Corbel"/>
              </a:rPr>
              <a:t>TÜAK- V. KARADENİZ SEMPOZYUMU                                   September 07, 2019     Trabzon/ TURKEY</a:t>
            </a:r>
            <a:endParaRPr lang="en-IN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4041728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el 3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da-DK" sz="3200" b="1" dirty="0">
                <a:latin typeface="Calibri" charset="0"/>
              </a:rPr>
              <a:t> </a:t>
            </a:r>
            <a:r>
              <a:rPr lang="da-DK" sz="3200" b="1" dirty="0" err="1">
                <a:solidFill>
                  <a:srgbClr val="FF0000"/>
                </a:solidFill>
                <a:latin typeface="Calibri" charset="0"/>
              </a:rPr>
              <a:t>Evidence</a:t>
            </a:r>
            <a:r>
              <a:rPr lang="da-DK" sz="3200" b="1" dirty="0">
                <a:solidFill>
                  <a:srgbClr val="FF0000"/>
                </a:solidFill>
                <a:latin typeface="Calibri" charset="0"/>
              </a:rPr>
              <a:t> </a:t>
            </a:r>
            <a:r>
              <a:rPr lang="da-DK" sz="3200" b="1" dirty="0" err="1">
                <a:solidFill>
                  <a:srgbClr val="FF0000"/>
                </a:solidFill>
                <a:latin typeface="Calibri" charset="0"/>
              </a:rPr>
              <a:t>Based</a:t>
            </a:r>
            <a:r>
              <a:rPr lang="da-DK" sz="3200" b="1" dirty="0">
                <a:solidFill>
                  <a:srgbClr val="FF0000"/>
                </a:solidFill>
                <a:latin typeface="Calibri" charset="0"/>
              </a:rPr>
              <a:t> </a:t>
            </a:r>
            <a:r>
              <a:rPr lang="da-DK" sz="3200" b="1" dirty="0" err="1">
                <a:solidFill>
                  <a:srgbClr val="FF0000"/>
                </a:solidFill>
                <a:latin typeface="Calibri" charset="0"/>
              </a:rPr>
              <a:t>Treatment</a:t>
            </a:r>
            <a:r>
              <a:rPr lang="da-DK" sz="3200" b="1" dirty="0">
                <a:solidFill>
                  <a:srgbClr val="FF0000"/>
                </a:solidFill>
                <a:latin typeface="Calibri" charset="0"/>
              </a:rPr>
              <a:t> </a:t>
            </a:r>
            <a:r>
              <a:rPr lang="da-DK" sz="3200" b="1" dirty="0">
                <a:latin typeface="Calibri" charset="0"/>
              </a:rPr>
              <a:t>of </a:t>
            </a:r>
            <a:r>
              <a:rPr lang="da-DK" sz="3200" b="1" dirty="0" err="1">
                <a:latin typeface="Calibri" charset="0"/>
              </a:rPr>
              <a:t>Renal</a:t>
            </a:r>
            <a:r>
              <a:rPr lang="da-DK" sz="3200" b="1" dirty="0">
                <a:latin typeface="Calibri" charset="0"/>
              </a:rPr>
              <a:t> Stones</a:t>
            </a:r>
            <a:endParaRPr lang="da-DK" sz="3200" b="1" dirty="0">
              <a:solidFill>
                <a:srgbClr val="558ED5"/>
              </a:solidFill>
              <a:latin typeface="Calibri" charset="0"/>
            </a:endParaRPr>
          </a:p>
        </p:txBody>
      </p:sp>
      <p:sp>
        <p:nvSpPr>
          <p:cNvPr id="8" name="Pladsholder til indhold 7"/>
          <p:cNvSpPr>
            <a:spLocks/>
          </p:cNvSpPr>
          <p:nvPr/>
        </p:nvSpPr>
        <p:spPr bwMode="auto">
          <a:xfrm>
            <a:off x="457200" y="167798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GB" sz="27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Good </a:t>
            </a:r>
            <a:r>
              <a:rPr lang="en-GB" sz="27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stone doctors </a:t>
            </a:r>
            <a:r>
              <a:rPr lang="en-GB" sz="27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use </a:t>
            </a:r>
            <a:r>
              <a:rPr lang="en-GB" sz="2700" b="1" i="1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both</a:t>
            </a:r>
            <a:r>
              <a:rPr lang="en-GB" sz="27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 individual </a:t>
            </a:r>
            <a:r>
              <a:rPr lang="en-GB" sz="2700" b="1" u="sng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clinical expertise </a:t>
            </a:r>
            <a:r>
              <a:rPr lang="en-GB" sz="27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and the best available </a:t>
            </a:r>
            <a:r>
              <a:rPr lang="en-GB" sz="2700" b="1" u="sng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external evidence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GB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Neither alone is </a:t>
            </a:r>
            <a:r>
              <a:rPr lang="en-GB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enough !!</a:t>
            </a:r>
            <a:endParaRPr lang="en-GB" sz="2700" b="1" dirty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GB" sz="27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Without clinical expertise, practice risks becoming tyrannised by evidence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GB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Even excellent external evidence may be </a:t>
            </a:r>
            <a:r>
              <a:rPr lang="en-GB" sz="27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inapplicable to or inappropriate for an individual </a:t>
            </a:r>
            <a:r>
              <a:rPr lang="en-GB" sz="27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patient !!</a:t>
            </a:r>
            <a:endParaRPr lang="en-GB" sz="2700" b="1" u="sng" dirty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GB" sz="27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Without current best evidence, practice risks becoming rapidly out of date, to the detriment of patients</a:t>
            </a:r>
          </a:p>
        </p:txBody>
      </p:sp>
      <p:sp>
        <p:nvSpPr>
          <p:cNvPr id="16387" name="Tekstboks 8"/>
          <p:cNvSpPr txBox="1">
            <a:spLocks noChangeArrowheads="1"/>
          </p:cNvSpPr>
          <p:nvPr/>
        </p:nvSpPr>
        <p:spPr bwMode="auto">
          <a:xfrm>
            <a:off x="3871913" y="6226175"/>
            <a:ext cx="43037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 b="1" dirty="0" err="1">
                <a:latin typeface="Calibri" charset="0"/>
              </a:rPr>
              <a:t>Sackett</a:t>
            </a:r>
            <a:r>
              <a:rPr lang="da-DK" b="1" dirty="0">
                <a:latin typeface="Calibri" charset="0"/>
              </a:rPr>
              <a:t> et al. BMJ 1996; 312: 71.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TÜAK- V. KARADENİZ SEMPOZYUMU                                   September 07, 2019     Trabzon/ TURKEY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67293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5" y="304800"/>
            <a:ext cx="8143056" cy="1905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b="1" dirty="0" err="1" smtClean="0">
                <a:latin typeface="Tahoma" charset="0"/>
                <a:cs typeface="Arial" charset="0"/>
              </a:rPr>
              <a:t>Endourological</a:t>
            </a:r>
            <a:r>
              <a:rPr lang="en-US" sz="3200" b="1" dirty="0" smtClean="0">
                <a:latin typeface="Tahoma" charset="0"/>
                <a:cs typeface="Arial" charset="0"/>
              </a:rPr>
              <a:t> management of stones</a:t>
            </a:r>
            <a:r>
              <a:rPr lang="en-US" sz="3200" b="1" dirty="0" smtClean="0">
                <a:solidFill>
                  <a:srgbClr val="FF0000"/>
                </a:solidFill>
                <a:latin typeface="Tahoma" charset="0"/>
                <a:cs typeface="Arial" charset="0"/>
              </a:rPr>
              <a:t/>
            </a:r>
            <a:br>
              <a:rPr lang="en-US" sz="3200" b="1" dirty="0" smtClean="0">
                <a:solidFill>
                  <a:srgbClr val="FF0000"/>
                </a:solidFill>
                <a:latin typeface="Tahoma" charset="0"/>
                <a:cs typeface="Arial" charset="0"/>
              </a:rPr>
            </a:br>
            <a:r>
              <a:rPr lang="en-US" sz="3200" b="1" dirty="0" smtClean="0">
                <a:solidFill>
                  <a:srgbClr val="FF0000"/>
                </a:solidFill>
                <a:latin typeface="Tahoma" charset="0"/>
                <a:cs typeface="Arial" charset="0"/>
              </a:rPr>
              <a:t>Secondary procedure rates</a:t>
            </a:r>
            <a:endParaRPr lang="en-US" sz="3200" b="1" dirty="0">
              <a:solidFill>
                <a:srgbClr val="FF0000"/>
              </a:solidFill>
              <a:latin typeface="Tahoma" charset="0"/>
              <a:cs typeface="Arial" charset="0"/>
            </a:endParaRPr>
          </a:p>
        </p:txBody>
      </p:sp>
      <p:graphicFrame>
        <p:nvGraphicFramePr>
          <p:cNvPr id="48150" name="Group 22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545665997"/>
              </p:ext>
            </p:extLst>
          </p:nvPr>
        </p:nvGraphicFramePr>
        <p:xfrm>
          <a:off x="711894" y="2895600"/>
          <a:ext cx="7898710" cy="2743200"/>
        </p:xfrm>
        <a:graphic>
          <a:graphicData uri="http://schemas.openxmlformats.org/drawingml/2006/table">
            <a:tbl>
              <a:tblPr/>
              <a:tblGrid>
                <a:gridCol w="1579742"/>
                <a:gridCol w="1579742"/>
                <a:gridCol w="1579742"/>
                <a:gridCol w="1579742"/>
                <a:gridCol w="1579742"/>
              </a:tblGrid>
              <a:tr h="1371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ＭＳ Ｐゴシック" charset="0"/>
                          <a:cs typeface="Arial" charset="0"/>
                        </a:rPr>
                        <a:t>ESWL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ＭＳ Ｐゴシック" charset="0"/>
                          <a:cs typeface="Arial" charset="0"/>
                        </a:rPr>
                        <a:t>RIRS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ＭＳ Ｐゴシック" charset="0"/>
                          <a:cs typeface="Arial" charset="0"/>
                        </a:rPr>
                        <a:t>PCNL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ＭＳ Ｐゴシック" charset="0"/>
                          <a:cs typeface="Arial" charset="0"/>
                        </a:rPr>
                        <a:t>UMP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71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ＭＳ Ｐゴシック" charset="0"/>
                          <a:cs typeface="Arial" charset="0"/>
                        </a:rPr>
                        <a:t>Number of patients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ＭＳ Ｐゴシック" charset="0"/>
                          <a:cs typeface="Arial" charset="0"/>
                        </a:rPr>
                        <a:t>22%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28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ＭＳ Ｐゴシック" charset="0"/>
                          <a:cs typeface="Arial" charset="0"/>
                        </a:rPr>
                        <a:t>74%</a:t>
                      </a:r>
                      <a:endParaRPr kumimoji="0" lang="en-US" sz="28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ＭＳ Ｐゴシック" charset="0"/>
                          <a:cs typeface="Arial" charset="0"/>
                        </a:rPr>
                        <a:t>8%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ＭＳ Ｐゴシック" charset="0"/>
                          <a:cs typeface="Arial" charset="0"/>
                        </a:rPr>
                        <a:t>5%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 smtClean="0">
                <a:solidFill>
                  <a:prstClr val="white">
                    <a:tint val="75000"/>
                  </a:prstClr>
                </a:solidFill>
                <a:latin typeface="Corbel"/>
              </a:rPr>
              <a:t>TÜAK- V. KARADENİZ SEMPOZYUMU                                   September 07, 2019     Trabzon/ TURKEY</a:t>
            </a:r>
            <a:endParaRPr lang="en-IN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883480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FF0000"/>
                </a:solidFill>
              </a:rPr>
              <a:t>PNL - </a:t>
            </a:r>
            <a:r>
              <a:rPr lang="tr-TR" b="1" dirty="0" err="1" smtClean="0">
                <a:solidFill>
                  <a:srgbClr val="FF0000"/>
                </a:solidFill>
              </a:rPr>
              <a:t>Complications</a:t>
            </a:r>
            <a:endParaRPr lang="tr-TR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85786" y="1881980"/>
            <a:ext cx="7572428" cy="4404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TÜAK- V. KARADENİZ SEMPOZYUMU                                   September 07, 2019     Trabzon/ TURKEY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65082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57312" y="2024856"/>
            <a:ext cx="6429375" cy="367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TÜAK- V. KARADENİZ SEMPOZYUMU                                   September 07, 2019     Trabzon/ TURKEY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5421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b="1" smtClean="0"/>
              <a:t>Complications of RIRS</a:t>
            </a:r>
          </a:p>
        </p:txBody>
      </p:sp>
      <p:sp>
        <p:nvSpPr>
          <p:cNvPr id="50178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rgbClr val="FF0000"/>
                </a:solidFill>
              </a:rPr>
              <a:t>A meta-analysis published by the EAU-AUA</a:t>
            </a:r>
            <a:endParaRPr lang="tr-TR" dirty="0" smtClean="0">
              <a:solidFill>
                <a:srgbClr val="FF0000"/>
              </a:solidFill>
            </a:endParaRP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tr-TR" dirty="0" smtClean="0"/>
              <a:t>S</a:t>
            </a:r>
            <a:r>
              <a:rPr lang="en-US" dirty="0" err="1" smtClean="0"/>
              <a:t>epsis</a:t>
            </a:r>
            <a:endParaRPr lang="tr-TR" dirty="0" smtClean="0"/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tr-TR" dirty="0" smtClean="0"/>
              <a:t>S</a:t>
            </a:r>
            <a:r>
              <a:rPr lang="en-US" dirty="0" err="1" smtClean="0"/>
              <a:t>teinstrasse</a:t>
            </a:r>
            <a:endParaRPr lang="tr-TR" dirty="0" smtClean="0"/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tr-TR" dirty="0" smtClean="0"/>
              <a:t>S</a:t>
            </a:r>
            <a:r>
              <a:rPr lang="en-US" dirty="0" err="1" smtClean="0"/>
              <a:t>tricture</a:t>
            </a:r>
            <a:endParaRPr lang="tr-TR" dirty="0" smtClean="0"/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tr-TR" dirty="0" smtClean="0"/>
              <a:t>U</a:t>
            </a:r>
            <a:r>
              <a:rPr lang="en-US" dirty="0" err="1" smtClean="0"/>
              <a:t>reteric</a:t>
            </a:r>
            <a:r>
              <a:rPr lang="en-US" dirty="0" smtClean="0"/>
              <a:t> injury</a:t>
            </a:r>
            <a:endParaRPr lang="tr-TR" dirty="0" smtClean="0"/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tr-TR" dirty="0" smtClean="0"/>
              <a:t>Uri</a:t>
            </a:r>
            <a:r>
              <a:rPr lang="en-US" dirty="0" smtClean="0"/>
              <a:t>nary tract infection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The </a:t>
            </a:r>
            <a:r>
              <a:rPr lang="en-US" dirty="0" smtClean="0">
                <a:solidFill>
                  <a:srgbClr val="FF0000"/>
                </a:solidFill>
              </a:rPr>
              <a:t>overall</a:t>
            </a:r>
            <a:r>
              <a:rPr lang="en-US" dirty="0" smtClean="0"/>
              <a:t> complication rates </a:t>
            </a:r>
            <a:r>
              <a:rPr lang="tr-TR" dirty="0" smtClean="0"/>
              <a:t> : </a:t>
            </a:r>
            <a:r>
              <a:rPr lang="en-US" dirty="0" smtClean="0">
                <a:solidFill>
                  <a:srgbClr val="FF0000"/>
                </a:solidFill>
              </a:rPr>
              <a:t>5 - 9%</a:t>
            </a:r>
            <a:endParaRPr lang="tr-TR" dirty="0" smtClean="0">
              <a:solidFill>
                <a:srgbClr val="FF0000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 </a:t>
            </a:r>
            <a:r>
              <a:rPr lang="tr-TR" dirty="0" smtClean="0">
                <a:solidFill>
                  <a:srgbClr val="FF0000"/>
                </a:solidFill>
              </a:rPr>
              <a:t>S</a:t>
            </a:r>
            <a:r>
              <a:rPr lang="en-US" dirty="0" err="1" smtClean="0">
                <a:solidFill>
                  <a:srgbClr val="FF0000"/>
                </a:solidFill>
              </a:rPr>
              <a:t>ignificant</a:t>
            </a:r>
            <a:r>
              <a:rPr lang="tr-TR" dirty="0" smtClean="0">
                <a:solidFill>
                  <a:srgbClr val="FF0000"/>
                </a:solidFill>
              </a:rPr>
              <a:t> </a:t>
            </a:r>
            <a:r>
              <a:rPr lang="tr-TR" dirty="0" smtClean="0"/>
              <a:t>complications</a:t>
            </a:r>
            <a:r>
              <a:rPr lang="en-US" dirty="0" smtClean="0"/>
              <a:t>1</a:t>
            </a:r>
            <a:r>
              <a:rPr lang="tr-TR" dirty="0" smtClean="0"/>
              <a:t> rate : </a:t>
            </a:r>
            <a:r>
              <a:rPr lang="tr-TR" dirty="0" smtClean="0">
                <a:solidFill>
                  <a:srgbClr val="FF0000"/>
                </a:solidFill>
              </a:rPr>
              <a:t>1 </a:t>
            </a:r>
            <a:r>
              <a:rPr lang="en-US" dirty="0" smtClean="0">
                <a:solidFill>
                  <a:srgbClr val="FF0000"/>
                </a:solidFill>
              </a:rPr>
              <a:t>%</a:t>
            </a:r>
            <a:r>
              <a:rPr lang="en-US" dirty="0" smtClean="0"/>
              <a:t> </a:t>
            </a:r>
            <a:endParaRPr lang="tr-TR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tr-TR" dirty="0" smtClean="0"/>
              <a:t>Renal </a:t>
            </a:r>
            <a:r>
              <a:rPr lang="en-US" dirty="0" smtClean="0"/>
              <a:t>loss and death</a:t>
            </a:r>
            <a:r>
              <a:rPr lang="tr-TR" dirty="0" smtClean="0"/>
              <a:t> </a:t>
            </a:r>
            <a:r>
              <a:rPr lang="en-US" dirty="0" smtClean="0"/>
              <a:t> were rare</a:t>
            </a:r>
            <a:endParaRPr lang="tr-TR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TÜAK- V. KARADENİZ SEMPOZYUMU                                   September 07, 2019     Trabzon/ TURKEY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651134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/>
          </p:cNvSpPr>
          <p:nvPr>
            <p:ph type="title" idx="4294967295"/>
          </p:nvPr>
        </p:nvSpPr>
        <p:spPr>
          <a:xfrm>
            <a:off x="304800" y="228600"/>
            <a:ext cx="8229600" cy="94456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tr-TR" sz="3200" b="1" dirty="0" smtClean="0">
                <a:latin typeface="+mn-lt"/>
              </a:rPr>
              <a:t>POSSIBLE COMPLICATIONS </a:t>
            </a:r>
            <a:br>
              <a:rPr lang="tr-TR" sz="3200" b="1" dirty="0" smtClean="0">
                <a:latin typeface="+mn-lt"/>
              </a:rPr>
            </a:br>
            <a:endParaRPr lang="tr-TR" sz="3200" b="1" dirty="0" smtClean="0">
              <a:latin typeface="+mn-lt"/>
            </a:endParaRPr>
          </a:p>
        </p:txBody>
      </p:sp>
      <p:sp>
        <p:nvSpPr>
          <p:cNvPr id="113667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838200"/>
            <a:ext cx="8229600" cy="5287963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tr-TR" sz="1800" b="1" smtClean="0">
                <a:solidFill>
                  <a:srgbClr val="FF0000"/>
                </a:solidFill>
              </a:rPr>
              <a:t>Intraoperative</a:t>
            </a:r>
          </a:p>
          <a:p>
            <a:pPr>
              <a:lnSpc>
                <a:spcPct val="80000"/>
              </a:lnSpc>
            </a:pPr>
            <a:r>
              <a:rPr lang="tr-TR" sz="1800" smtClean="0"/>
              <a:t>Mucosal abrasion</a:t>
            </a:r>
          </a:p>
          <a:p>
            <a:pPr>
              <a:lnSpc>
                <a:spcPct val="80000"/>
              </a:lnSpc>
            </a:pPr>
            <a:r>
              <a:rPr lang="tr-TR" sz="1800" smtClean="0"/>
              <a:t>False passage</a:t>
            </a:r>
          </a:p>
          <a:p>
            <a:pPr>
              <a:lnSpc>
                <a:spcPct val="80000"/>
              </a:lnSpc>
            </a:pPr>
            <a:r>
              <a:rPr lang="tr-TR" sz="1800" smtClean="0"/>
              <a:t>Ureteral perforation</a:t>
            </a:r>
          </a:p>
          <a:p>
            <a:pPr>
              <a:lnSpc>
                <a:spcPct val="80000"/>
              </a:lnSpc>
            </a:pPr>
            <a:r>
              <a:rPr lang="tr-TR" sz="1800" smtClean="0"/>
              <a:t>Extravasation</a:t>
            </a:r>
          </a:p>
          <a:p>
            <a:pPr>
              <a:lnSpc>
                <a:spcPct val="80000"/>
              </a:lnSpc>
            </a:pPr>
            <a:r>
              <a:rPr lang="tr-TR" sz="1800" smtClean="0"/>
              <a:t>Ureteral avulsion</a:t>
            </a:r>
          </a:p>
          <a:p>
            <a:pPr>
              <a:lnSpc>
                <a:spcPct val="80000"/>
              </a:lnSpc>
            </a:pPr>
            <a:r>
              <a:rPr lang="tr-TR" sz="1800" smtClean="0"/>
              <a:t>Thermal injury</a:t>
            </a:r>
          </a:p>
          <a:p>
            <a:pPr>
              <a:lnSpc>
                <a:spcPct val="80000"/>
              </a:lnSpc>
            </a:pPr>
            <a:r>
              <a:rPr lang="tr-TR" sz="1800" smtClean="0"/>
              <a:t>Intussusception</a:t>
            </a:r>
          </a:p>
          <a:p>
            <a:pPr>
              <a:lnSpc>
                <a:spcPct val="80000"/>
              </a:lnSpc>
            </a:pPr>
            <a:r>
              <a:rPr lang="tr-TR" sz="1800" smtClean="0"/>
              <a:t>Equipment malfunction</a:t>
            </a:r>
          </a:p>
          <a:p>
            <a:pPr>
              <a:lnSpc>
                <a:spcPct val="80000"/>
              </a:lnSpc>
            </a:pPr>
            <a:r>
              <a:rPr lang="tr-TR" sz="1800" smtClean="0"/>
              <a:t>Difficult access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tr-TR" sz="1800" b="1" smtClean="0">
                <a:solidFill>
                  <a:srgbClr val="FF0000"/>
                </a:solidFill>
              </a:rPr>
              <a:t>Early postoperative</a:t>
            </a:r>
          </a:p>
          <a:p>
            <a:pPr>
              <a:lnSpc>
                <a:spcPct val="80000"/>
              </a:lnSpc>
            </a:pPr>
            <a:r>
              <a:rPr lang="tr-TR" sz="1800" smtClean="0"/>
              <a:t>Infection</a:t>
            </a:r>
          </a:p>
          <a:p>
            <a:pPr>
              <a:lnSpc>
                <a:spcPct val="80000"/>
              </a:lnSpc>
            </a:pPr>
            <a:r>
              <a:rPr lang="tr-TR" sz="1800" smtClean="0"/>
              <a:t>Clot retention</a:t>
            </a:r>
          </a:p>
          <a:p>
            <a:pPr>
              <a:lnSpc>
                <a:spcPct val="80000"/>
              </a:lnSpc>
            </a:pPr>
            <a:r>
              <a:rPr lang="tr-TR" sz="1800" smtClean="0"/>
              <a:t>Steinstrasse</a:t>
            </a:r>
          </a:p>
          <a:p>
            <a:pPr>
              <a:lnSpc>
                <a:spcPct val="80000"/>
              </a:lnSpc>
            </a:pPr>
            <a:r>
              <a:rPr lang="tr-TR" sz="1800" smtClean="0"/>
              <a:t>Edema</a:t>
            </a:r>
          </a:p>
          <a:p>
            <a:pPr>
              <a:lnSpc>
                <a:spcPct val="80000"/>
              </a:lnSpc>
            </a:pPr>
            <a:r>
              <a:rPr lang="tr-TR" sz="1800" smtClean="0"/>
              <a:t>Urinary retention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tr-TR" sz="1800" b="1" smtClean="0">
                <a:solidFill>
                  <a:srgbClr val="FF0000"/>
                </a:solidFill>
              </a:rPr>
              <a:t>Late postoperative</a:t>
            </a:r>
          </a:p>
          <a:p>
            <a:pPr>
              <a:lnSpc>
                <a:spcPct val="80000"/>
              </a:lnSpc>
            </a:pPr>
            <a:r>
              <a:rPr lang="tr-TR" sz="1800" smtClean="0"/>
              <a:t>Vesicoureteral reflux</a:t>
            </a:r>
          </a:p>
          <a:p>
            <a:pPr>
              <a:lnSpc>
                <a:spcPct val="80000"/>
              </a:lnSpc>
            </a:pPr>
            <a:r>
              <a:rPr lang="tr-TR" sz="1800" smtClean="0"/>
              <a:t>Stricture</a:t>
            </a:r>
          </a:p>
          <a:p>
            <a:pPr>
              <a:lnSpc>
                <a:spcPct val="80000"/>
              </a:lnSpc>
            </a:pPr>
            <a:r>
              <a:rPr lang="tr-TR" sz="1800" smtClean="0"/>
              <a:t>Avascular ureteral necrosis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TÜAK- V. KARADENİZ SEMPOZYUMU                                   September 07, 2019     Trabzon/ TURKEY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69968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163638"/>
            <a:ext cx="9144000" cy="502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15" name="Text Box 3"/>
          <p:cNvSpPr txBox="1">
            <a:spLocks noChangeArrowheads="1"/>
          </p:cNvSpPr>
          <p:nvPr/>
        </p:nvSpPr>
        <p:spPr bwMode="auto">
          <a:xfrm>
            <a:off x="152400" y="304800"/>
            <a:ext cx="8991600" cy="76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72000" rIns="72000" bIns="72000">
            <a:spAutoFit/>
          </a:bodyPr>
          <a:lstStyle/>
          <a:p>
            <a:pPr eaLnBrk="0" hangingPunct="0"/>
            <a:r>
              <a:rPr lang="de-DE" sz="4000" b="1">
                <a:solidFill>
                  <a:srgbClr val="007BA6"/>
                </a:solidFill>
                <a:latin typeface="Calibri" pitchFamily="34" charset="0"/>
              </a:rPr>
              <a:t>Rigid and flexible URS are</a:t>
            </a:r>
            <a:r>
              <a:rPr lang="tr-TR" sz="4000" b="1">
                <a:solidFill>
                  <a:srgbClr val="007BA6"/>
                </a:solidFill>
                <a:latin typeface="Calibri" pitchFamily="34" charset="0"/>
              </a:rPr>
              <a:t> </a:t>
            </a:r>
            <a:r>
              <a:rPr lang="de-DE" sz="4000" b="1">
                <a:solidFill>
                  <a:srgbClr val="007BA6"/>
                </a:solidFill>
                <a:latin typeface="Calibri" pitchFamily="34" charset="0"/>
              </a:rPr>
              <a:t>safe</a:t>
            </a:r>
            <a:endParaRPr lang="de-DE" sz="3600" b="1">
              <a:solidFill>
                <a:srgbClr val="007BA6"/>
              </a:solidFill>
              <a:latin typeface="Calibri" pitchFamily="34" charset="0"/>
            </a:endParaRPr>
          </a:p>
        </p:txBody>
      </p:sp>
      <p:sp>
        <p:nvSpPr>
          <p:cNvPr id="115716" name="Rectangle 4"/>
          <p:cNvSpPr>
            <a:spLocks noChangeArrowheads="1"/>
          </p:cNvSpPr>
          <p:nvPr/>
        </p:nvSpPr>
        <p:spPr bwMode="auto">
          <a:xfrm>
            <a:off x="838200" y="5124450"/>
            <a:ext cx="8610600" cy="113823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buClr>
                <a:srgbClr val="2A08BC"/>
              </a:buClr>
              <a:buFont typeface="Wingdings" pitchFamily="2" charset="2"/>
              <a:buChar char="§"/>
            </a:pPr>
            <a:r>
              <a:rPr lang="de-DE" sz="3200" b="1">
                <a:latin typeface="Calibri" pitchFamily="34" charset="0"/>
              </a:rPr>
              <a:t>Late complications: 0.2</a:t>
            </a:r>
            <a:r>
              <a:rPr lang="tr-TR" sz="3200" b="1">
                <a:latin typeface="Calibri" pitchFamily="34" charset="0"/>
              </a:rPr>
              <a:t> </a:t>
            </a:r>
            <a:r>
              <a:rPr lang="de-DE" sz="3200" b="1">
                <a:latin typeface="Calibri" pitchFamily="34" charset="0"/>
              </a:rPr>
              <a:t>%</a:t>
            </a:r>
            <a:endParaRPr lang="de-DE" sz="2800">
              <a:latin typeface="Calibri" pitchFamily="34" charset="0"/>
            </a:endParaRPr>
          </a:p>
          <a:p>
            <a:pPr eaLnBrk="0" hangingPunct="0"/>
            <a:r>
              <a:rPr lang="de-DE">
                <a:solidFill>
                  <a:srgbClr val="000000"/>
                </a:solidFill>
                <a:latin typeface="Calibri" pitchFamily="34" charset="0"/>
              </a:rPr>
              <a:t>	Ureteral stricture		0.1%</a:t>
            </a:r>
          </a:p>
          <a:p>
            <a:pPr eaLnBrk="0" hangingPunct="0"/>
            <a:r>
              <a:rPr lang="de-DE">
                <a:solidFill>
                  <a:srgbClr val="000000"/>
                </a:solidFill>
                <a:latin typeface="Calibri" pitchFamily="34" charset="0"/>
              </a:rPr>
              <a:t>		Persistant VUR	0.1%</a:t>
            </a:r>
          </a:p>
        </p:txBody>
      </p:sp>
      <p:sp>
        <p:nvSpPr>
          <p:cNvPr id="115717" name="Rectangle 5"/>
          <p:cNvSpPr>
            <a:spLocks noChangeArrowheads="1"/>
          </p:cNvSpPr>
          <p:nvPr/>
        </p:nvSpPr>
        <p:spPr bwMode="auto">
          <a:xfrm>
            <a:off x="7099300" y="231775"/>
            <a:ext cx="18415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tr-TR" b="1">
              <a:latin typeface="Calibri" pitchFamily="34" charset="0"/>
            </a:endParaRPr>
          </a:p>
        </p:txBody>
      </p:sp>
      <p:sp>
        <p:nvSpPr>
          <p:cNvPr id="115718" name="Text Box 6"/>
          <p:cNvSpPr txBox="1">
            <a:spLocks noChangeArrowheads="1"/>
          </p:cNvSpPr>
          <p:nvPr/>
        </p:nvSpPr>
        <p:spPr bwMode="auto">
          <a:xfrm>
            <a:off x="381000" y="6491288"/>
            <a:ext cx="8763000" cy="36671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buClr>
                <a:schemeClr val="accent2"/>
              </a:buClr>
              <a:buFont typeface="Wingdings" pitchFamily="2" charset="2"/>
              <a:buNone/>
              <a:tabLst>
                <a:tab pos="285750" algn="l"/>
                <a:tab pos="1049338" algn="l"/>
              </a:tabLst>
            </a:pPr>
            <a:r>
              <a:rPr lang="de-DE">
                <a:latin typeface="Calibri" pitchFamily="34" charset="0"/>
              </a:rPr>
              <a:t>Geavlete et al. J Endourol 2006 (</a:t>
            </a:r>
            <a:r>
              <a:rPr lang="de-DE">
                <a:solidFill>
                  <a:srgbClr val="FF0000"/>
                </a:solidFill>
                <a:latin typeface="Calibri" pitchFamily="34" charset="0"/>
              </a:rPr>
              <a:t>2,700 patients</a:t>
            </a:r>
            <a:r>
              <a:rPr lang="de-DE">
                <a:latin typeface="Calibri" pitchFamily="34" charset="0"/>
              </a:rPr>
              <a:t>)</a:t>
            </a:r>
            <a:endParaRPr lang="de-DE" sz="13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15719" name="Rectangle 7"/>
          <p:cNvSpPr>
            <a:spLocks noChangeArrowheads="1"/>
          </p:cNvSpPr>
          <p:nvPr/>
        </p:nvSpPr>
        <p:spPr bwMode="auto">
          <a:xfrm>
            <a:off x="838200" y="1163638"/>
            <a:ext cx="8001000" cy="16922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Clr>
                <a:srgbClr val="2A08BC"/>
              </a:buClr>
              <a:buFont typeface="Wingdings" pitchFamily="2" charset="2"/>
              <a:buChar char="§"/>
            </a:pPr>
            <a:r>
              <a:rPr lang="de-DE" sz="3200" b="1">
                <a:latin typeface="Calibri" pitchFamily="34" charset="0"/>
              </a:rPr>
              <a:t>Intraoperatively: 3.6</a:t>
            </a:r>
            <a:r>
              <a:rPr lang="tr-TR" sz="3200" b="1">
                <a:latin typeface="Calibri" pitchFamily="34" charset="0"/>
              </a:rPr>
              <a:t> </a:t>
            </a:r>
            <a:r>
              <a:rPr lang="de-DE" sz="3200" b="1">
                <a:latin typeface="Calibri" pitchFamily="34" charset="0"/>
              </a:rPr>
              <a:t>%</a:t>
            </a:r>
            <a:r>
              <a:rPr lang="de-DE" sz="2800" b="1">
                <a:latin typeface="Calibri" pitchFamily="34" charset="0"/>
              </a:rPr>
              <a:t/>
            </a:r>
            <a:br>
              <a:rPr lang="de-DE" sz="2800" b="1">
                <a:latin typeface="Calibri" pitchFamily="34" charset="0"/>
              </a:rPr>
            </a:br>
            <a:r>
              <a:rPr lang="de-DE">
                <a:latin typeface="Calibri" pitchFamily="34" charset="0"/>
              </a:rPr>
              <a:t>Mucosa</a:t>
            </a:r>
            <a:r>
              <a:rPr lang="tr-TR">
                <a:latin typeface="Calibri" pitchFamily="34" charset="0"/>
              </a:rPr>
              <a:t>l</a:t>
            </a:r>
            <a:r>
              <a:rPr lang="de-DE">
                <a:latin typeface="Calibri" pitchFamily="34" charset="0"/>
              </a:rPr>
              <a:t> injury			1.5%</a:t>
            </a:r>
            <a:br>
              <a:rPr lang="de-DE">
                <a:latin typeface="Calibri" pitchFamily="34" charset="0"/>
              </a:rPr>
            </a:br>
            <a:r>
              <a:rPr lang="de-DE">
                <a:latin typeface="Calibri" pitchFamily="34" charset="0"/>
              </a:rPr>
              <a:t>		Ureter perforation      	1.7%</a:t>
            </a:r>
            <a:br>
              <a:rPr lang="de-DE">
                <a:latin typeface="Calibri" pitchFamily="34" charset="0"/>
              </a:rPr>
            </a:br>
            <a:r>
              <a:rPr lang="de-DE">
                <a:latin typeface="Calibri" pitchFamily="34" charset="0"/>
              </a:rPr>
              <a:t>		Significant bleeding		0.1%</a:t>
            </a:r>
            <a:br>
              <a:rPr lang="de-DE">
                <a:latin typeface="Calibri" pitchFamily="34" charset="0"/>
              </a:rPr>
            </a:br>
            <a:r>
              <a:rPr lang="de-DE">
                <a:latin typeface="Calibri" pitchFamily="34" charset="0"/>
              </a:rPr>
              <a:t>		Ureteral avulsion		0.1%</a:t>
            </a:r>
          </a:p>
        </p:txBody>
      </p:sp>
      <p:sp>
        <p:nvSpPr>
          <p:cNvPr id="115720" name="Rectangle 8"/>
          <p:cNvSpPr>
            <a:spLocks noChangeArrowheads="1"/>
          </p:cNvSpPr>
          <p:nvPr/>
        </p:nvSpPr>
        <p:spPr bwMode="auto">
          <a:xfrm>
            <a:off x="838200" y="3373438"/>
            <a:ext cx="5257800" cy="14160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buClr>
                <a:srgbClr val="2A08BC"/>
              </a:buClr>
              <a:buFont typeface="Wingdings" pitchFamily="2" charset="2"/>
              <a:buChar char="§"/>
            </a:pPr>
            <a:r>
              <a:rPr lang="de-DE" sz="3200" b="1">
                <a:latin typeface="Calibri" pitchFamily="34" charset="0"/>
              </a:rPr>
              <a:t>Early complications: 6</a:t>
            </a:r>
            <a:r>
              <a:rPr lang="tr-TR" sz="3200" b="1">
                <a:latin typeface="Calibri" pitchFamily="34" charset="0"/>
              </a:rPr>
              <a:t> </a:t>
            </a:r>
            <a:r>
              <a:rPr lang="de-DE" sz="3200" b="1">
                <a:latin typeface="Calibri" pitchFamily="34" charset="0"/>
              </a:rPr>
              <a:t>%</a:t>
            </a:r>
            <a:r>
              <a:rPr lang="de-DE" sz="2800" b="1">
                <a:latin typeface="Calibri" pitchFamily="34" charset="0"/>
              </a:rPr>
              <a:t/>
            </a:r>
            <a:br>
              <a:rPr lang="de-DE" sz="2800" b="1">
                <a:latin typeface="Calibri" pitchFamily="34" charset="0"/>
              </a:rPr>
            </a:br>
            <a:r>
              <a:rPr lang="de-DE">
                <a:latin typeface="Calibri" pitchFamily="34" charset="0"/>
              </a:rPr>
              <a:t>Fever or Urosepsis		1.1%</a:t>
            </a:r>
            <a:br>
              <a:rPr lang="de-DE">
                <a:latin typeface="Calibri" pitchFamily="34" charset="0"/>
              </a:rPr>
            </a:br>
            <a:r>
              <a:rPr lang="de-DE">
                <a:latin typeface="Calibri" pitchFamily="34" charset="0"/>
              </a:rPr>
              <a:t>		Persistant hematuria       	2.0%</a:t>
            </a:r>
            <a:br>
              <a:rPr lang="de-DE">
                <a:latin typeface="Calibri" pitchFamily="34" charset="0"/>
              </a:rPr>
            </a:br>
            <a:r>
              <a:rPr lang="de-DE">
                <a:latin typeface="Calibri" pitchFamily="34" charset="0"/>
              </a:rPr>
              <a:t>		Renal colic		2.2%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TÜAK- V. KARADENİZ SEMPOZYUMU                                   September 07, 2019     Trabzon/ TURKEY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279844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tr-TR" dirty="0" smtClean="0"/>
              <a:t>   </a:t>
            </a:r>
          </a:p>
          <a:p>
            <a:pPr>
              <a:buNone/>
            </a:pPr>
            <a:r>
              <a:rPr lang="tr-TR" sz="5400" dirty="0" smtClean="0"/>
              <a:t>  </a:t>
            </a:r>
            <a:r>
              <a:rPr lang="en-US" sz="5400" dirty="0" smtClean="0"/>
              <a:t>Good clinical practice: </a:t>
            </a:r>
            <a:r>
              <a:rPr lang="tr-TR" sz="5400" b="1" u="sng" dirty="0" smtClean="0">
                <a:solidFill>
                  <a:srgbClr val="FF0000"/>
                </a:solidFill>
              </a:rPr>
              <a:t>I</a:t>
            </a:r>
            <a:r>
              <a:rPr lang="en-US" sz="5400" b="1" u="sng" dirty="0" err="1" smtClean="0">
                <a:solidFill>
                  <a:srgbClr val="FF0000"/>
                </a:solidFill>
              </a:rPr>
              <a:t>mproving</a:t>
            </a:r>
            <a:r>
              <a:rPr lang="en-US" sz="5400" b="1" u="sng" dirty="0" smtClean="0">
                <a:solidFill>
                  <a:srgbClr val="FF0000"/>
                </a:solidFill>
              </a:rPr>
              <a:t> the success rate</a:t>
            </a:r>
            <a:endParaRPr lang="tr-TR" sz="5400" b="1" u="sng" dirty="0">
              <a:solidFill>
                <a:srgbClr val="FF0000"/>
              </a:solidFill>
            </a:endParaRPr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schemeClr val="tx1"/>
                </a:solidFill>
              </a:rPr>
              <a:t>TÜAK- V. KARADENİZ SEMPOZYUMU                                   September 07, 2019     Trabzon/ TURKEY</a:t>
            </a:r>
            <a:endParaRPr lang="tr-T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2252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 smtClean="0"/>
              <a:t>Improving</a:t>
            </a:r>
            <a:r>
              <a:rPr lang="tr-TR" b="1" dirty="0" smtClean="0"/>
              <a:t> </a:t>
            </a:r>
            <a:r>
              <a:rPr lang="tr-TR" b="1" dirty="0" err="1" smtClean="0"/>
              <a:t>the</a:t>
            </a:r>
            <a:r>
              <a:rPr lang="tr-TR" b="1" dirty="0" smtClean="0"/>
              <a:t> </a:t>
            </a:r>
            <a:r>
              <a:rPr lang="tr-TR" b="1" dirty="0" err="1" smtClean="0"/>
              <a:t>outcomes</a:t>
            </a:r>
            <a:r>
              <a:rPr lang="tr-TR" b="1" dirty="0" smtClean="0"/>
              <a:t> of SWL</a:t>
            </a:r>
            <a:endParaRPr lang="tr-TR" b="1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158" y="1600200"/>
            <a:ext cx="8501122" cy="4525963"/>
          </a:xfrm>
        </p:spPr>
        <p:txBody>
          <a:bodyPr>
            <a:normAutofit fontScale="92500" lnSpcReduction="10000"/>
          </a:bodyPr>
          <a:lstStyle/>
          <a:p>
            <a:r>
              <a:rPr lang="tr-TR" sz="2800" b="1" dirty="0" smtClean="0"/>
              <a:t>A </a:t>
            </a:r>
            <a:r>
              <a:rPr lang="tr-TR" sz="2800" b="1" dirty="0" err="1" smtClean="0"/>
              <a:t>well</a:t>
            </a:r>
            <a:r>
              <a:rPr lang="tr-TR" sz="2800" b="1" dirty="0" smtClean="0"/>
              <a:t> </a:t>
            </a:r>
            <a:r>
              <a:rPr lang="tr-TR" sz="2800" b="1" dirty="0" err="1" smtClean="0"/>
              <a:t>performed</a:t>
            </a:r>
            <a:r>
              <a:rPr lang="tr-TR" sz="2800" b="1" dirty="0" smtClean="0"/>
              <a:t> </a:t>
            </a:r>
            <a:r>
              <a:rPr lang="tr-TR" sz="2800" b="1" dirty="0" err="1">
                <a:solidFill>
                  <a:srgbClr val="FF0000"/>
                </a:solidFill>
              </a:rPr>
              <a:t>p</a:t>
            </a:r>
            <a:r>
              <a:rPr lang="tr-TR" sz="2800" b="1" dirty="0" err="1" smtClean="0">
                <a:solidFill>
                  <a:srgbClr val="FF0000"/>
                </a:solidFill>
              </a:rPr>
              <a:t>re</a:t>
            </a:r>
            <a:r>
              <a:rPr lang="tr-TR" sz="2800" b="1" dirty="0" err="1">
                <a:solidFill>
                  <a:srgbClr val="FF0000"/>
                </a:solidFill>
              </a:rPr>
              <a:t>-operative</a:t>
            </a:r>
            <a:r>
              <a:rPr lang="tr-TR" sz="2800" b="1" dirty="0">
                <a:solidFill>
                  <a:srgbClr val="FF0000"/>
                </a:solidFill>
              </a:rPr>
              <a:t> </a:t>
            </a:r>
            <a:r>
              <a:rPr lang="tr-TR" sz="2800" b="1" dirty="0" err="1" smtClean="0">
                <a:solidFill>
                  <a:srgbClr val="FF0000"/>
                </a:solidFill>
              </a:rPr>
              <a:t>imaging</a:t>
            </a:r>
            <a:endParaRPr lang="tr-TR" sz="2800" b="1" dirty="0" smtClean="0">
              <a:solidFill>
                <a:srgbClr val="FF0000"/>
              </a:solidFill>
            </a:endParaRPr>
          </a:p>
          <a:p>
            <a:r>
              <a:rPr lang="tr-TR" sz="2800" b="1" dirty="0" smtClean="0"/>
              <a:t>An </a:t>
            </a:r>
            <a:r>
              <a:rPr lang="tr-TR" sz="2800" b="1" dirty="0" err="1"/>
              <a:t>a</a:t>
            </a:r>
            <a:r>
              <a:rPr lang="tr-TR" sz="2800" b="1" dirty="0" err="1" smtClean="0"/>
              <a:t>dequate</a:t>
            </a:r>
            <a:r>
              <a:rPr lang="tr-TR" sz="2800" b="1" dirty="0" smtClean="0"/>
              <a:t> </a:t>
            </a:r>
            <a:r>
              <a:rPr lang="tr-TR" sz="2800" b="1" dirty="0" err="1">
                <a:solidFill>
                  <a:srgbClr val="FF0000"/>
                </a:solidFill>
              </a:rPr>
              <a:t>pain</a:t>
            </a:r>
            <a:r>
              <a:rPr lang="tr-TR" sz="2800" b="1" dirty="0">
                <a:solidFill>
                  <a:srgbClr val="FF0000"/>
                </a:solidFill>
              </a:rPr>
              <a:t> </a:t>
            </a:r>
            <a:r>
              <a:rPr lang="tr-TR" sz="2800" b="1" dirty="0" err="1" smtClean="0">
                <a:solidFill>
                  <a:srgbClr val="FF0000"/>
                </a:solidFill>
              </a:rPr>
              <a:t>management</a:t>
            </a:r>
            <a:endParaRPr lang="tr-TR" sz="2800" b="1" dirty="0" smtClean="0">
              <a:solidFill>
                <a:srgbClr val="FF0000"/>
              </a:solidFill>
            </a:endParaRPr>
          </a:p>
          <a:p>
            <a:r>
              <a:rPr lang="tr-TR" sz="2800" b="1" dirty="0" err="1">
                <a:solidFill>
                  <a:srgbClr val="FF0000"/>
                </a:solidFill>
              </a:rPr>
              <a:t>Lowering</a:t>
            </a:r>
            <a:r>
              <a:rPr lang="tr-TR" sz="2800" b="1" dirty="0"/>
              <a:t> </a:t>
            </a:r>
            <a:r>
              <a:rPr lang="tr-TR" sz="2800" b="1" dirty="0" err="1">
                <a:solidFill>
                  <a:srgbClr val="FF0000"/>
                </a:solidFill>
              </a:rPr>
              <a:t>stone</a:t>
            </a:r>
            <a:r>
              <a:rPr lang="tr-TR" sz="2800" b="1" dirty="0">
                <a:solidFill>
                  <a:srgbClr val="FF0000"/>
                </a:solidFill>
              </a:rPr>
              <a:t> </a:t>
            </a:r>
            <a:r>
              <a:rPr lang="tr-TR" sz="2800" b="1" dirty="0" err="1" smtClean="0">
                <a:solidFill>
                  <a:srgbClr val="FF0000"/>
                </a:solidFill>
              </a:rPr>
              <a:t>movement</a:t>
            </a:r>
            <a:r>
              <a:rPr lang="tr-TR" sz="2800" b="1" dirty="0" smtClean="0">
                <a:solidFill>
                  <a:srgbClr val="FF0000"/>
                </a:solidFill>
              </a:rPr>
              <a:t> </a:t>
            </a:r>
            <a:r>
              <a:rPr lang="tr-TR" sz="2800" b="1" dirty="0" err="1" smtClean="0"/>
              <a:t>by</a:t>
            </a:r>
            <a:r>
              <a:rPr lang="tr-TR" sz="2800" b="1" dirty="0" smtClean="0"/>
              <a:t> an </a:t>
            </a:r>
            <a:r>
              <a:rPr lang="tr-TR" sz="2800" b="1" dirty="0" err="1" smtClean="0"/>
              <a:t>abdominal</a:t>
            </a:r>
            <a:r>
              <a:rPr lang="tr-TR" sz="2800" b="1" dirty="0" smtClean="0"/>
              <a:t> </a:t>
            </a:r>
            <a:r>
              <a:rPr lang="tr-TR" sz="2800" b="1" dirty="0" err="1" smtClean="0"/>
              <a:t>compression</a:t>
            </a:r>
            <a:r>
              <a:rPr lang="tr-TR" sz="2800" b="1" dirty="0" smtClean="0"/>
              <a:t> </a:t>
            </a:r>
            <a:r>
              <a:rPr lang="tr-TR" sz="2800" b="1" dirty="0" err="1" smtClean="0"/>
              <a:t>belt</a:t>
            </a:r>
            <a:r>
              <a:rPr lang="tr-TR" sz="2800" b="1" dirty="0" smtClean="0"/>
              <a:t> </a:t>
            </a:r>
          </a:p>
          <a:p>
            <a:r>
              <a:rPr lang="en-US" altLang="de-DE" sz="2800" b="1" dirty="0" smtClean="0">
                <a:solidFill>
                  <a:srgbClr val="FF0000"/>
                </a:solidFill>
              </a:rPr>
              <a:t>Observation </a:t>
            </a:r>
            <a:r>
              <a:rPr lang="en-US" altLang="de-DE" sz="2800" b="1" dirty="0">
                <a:solidFill>
                  <a:srgbClr val="FF0000"/>
                </a:solidFill>
              </a:rPr>
              <a:t>and </a:t>
            </a:r>
            <a:r>
              <a:rPr lang="en-US" altLang="de-DE" sz="2800" b="1" dirty="0" smtClean="0">
                <a:solidFill>
                  <a:srgbClr val="FF0000"/>
                </a:solidFill>
              </a:rPr>
              <a:t>avoidance of </a:t>
            </a:r>
            <a:r>
              <a:rPr lang="en-US" altLang="de-DE" sz="2800" b="1" dirty="0"/>
              <a:t>every interference</a:t>
            </a:r>
            <a:r>
              <a:rPr lang="tr-TR" altLang="de-DE" sz="2800" b="1" dirty="0"/>
              <a:t> </a:t>
            </a:r>
            <a:r>
              <a:rPr lang="en-US" altLang="de-DE" sz="2800" b="1" dirty="0"/>
              <a:t>between the shock wave path</a:t>
            </a:r>
            <a:r>
              <a:rPr lang="tr-TR" altLang="de-DE" sz="2800" b="1" dirty="0"/>
              <a:t> </a:t>
            </a:r>
            <a:endParaRPr lang="tr-TR" altLang="de-DE" sz="2800" b="1" dirty="0" smtClean="0"/>
          </a:p>
          <a:p>
            <a:r>
              <a:rPr lang="tr-TR" sz="2800" b="1" dirty="0" smtClean="0">
                <a:solidFill>
                  <a:srgbClr val="000000"/>
                </a:solidFill>
              </a:rPr>
              <a:t>A</a:t>
            </a:r>
            <a:r>
              <a:rPr lang="tr-TR" sz="2800" b="1" dirty="0" smtClean="0">
                <a:solidFill>
                  <a:srgbClr val="FF0000"/>
                </a:solidFill>
              </a:rPr>
              <a:t> </a:t>
            </a:r>
            <a:r>
              <a:rPr lang="tr-TR" sz="2800" b="1" dirty="0" err="1" smtClean="0">
                <a:solidFill>
                  <a:srgbClr val="FF0000"/>
                </a:solidFill>
              </a:rPr>
              <a:t>proper</a:t>
            </a:r>
            <a:r>
              <a:rPr lang="tr-TR" sz="2800" b="1" dirty="0" smtClean="0">
                <a:solidFill>
                  <a:srgbClr val="FF0000"/>
                </a:solidFill>
              </a:rPr>
              <a:t> </a:t>
            </a:r>
            <a:r>
              <a:rPr lang="tr-TR" sz="2800" b="1" dirty="0" err="1">
                <a:solidFill>
                  <a:srgbClr val="FF0000"/>
                </a:solidFill>
              </a:rPr>
              <a:t>acoustic</a:t>
            </a:r>
            <a:r>
              <a:rPr lang="tr-TR" sz="2800" b="1" dirty="0">
                <a:solidFill>
                  <a:srgbClr val="FF0000"/>
                </a:solidFill>
              </a:rPr>
              <a:t> </a:t>
            </a:r>
            <a:r>
              <a:rPr lang="tr-TR" sz="2800" b="1" dirty="0" err="1" smtClean="0">
                <a:solidFill>
                  <a:srgbClr val="FF0000"/>
                </a:solidFill>
              </a:rPr>
              <a:t>coupling</a:t>
            </a:r>
            <a:r>
              <a:rPr lang="tr-TR" sz="2800" b="1" dirty="0" smtClean="0">
                <a:solidFill>
                  <a:srgbClr val="FF0000"/>
                </a:solidFill>
              </a:rPr>
              <a:t>  </a:t>
            </a:r>
            <a:r>
              <a:rPr lang="tr-TR" sz="2800" b="1" dirty="0" smtClean="0"/>
              <a:t>(</a:t>
            </a:r>
            <a:r>
              <a:rPr lang="tr-TR" sz="2800" b="1" dirty="0" err="1" smtClean="0"/>
              <a:t>Opticouple</a:t>
            </a:r>
            <a:r>
              <a:rPr lang="tr-TR" sz="2800" b="1" dirty="0" smtClean="0"/>
              <a:t> – Delta III)</a:t>
            </a:r>
          </a:p>
          <a:p>
            <a:r>
              <a:rPr lang="tr-TR" altLang="tr-TR" sz="2800" b="1" dirty="0" err="1">
                <a:solidFill>
                  <a:srgbClr val="FF0000"/>
                </a:solidFill>
              </a:rPr>
              <a:t>Lowering</a:t>
            </a:r>
            <a:r>
              <a:rPr lang="tr-TR" altLang="tr-TR" sz="2800" b="1" dirty="0">
                <a:solidFill>
                  <a:srgbClr val="FF0000"/>
                </a:solidFill>
              </a:rPr>
              <a:t> </a:t>
            </a:r>
            <a:r>
              <a:rPr lang="tr-TR" altLang="tr-TR" sz="2800" b="1" dirty="0" err="1">
                <a:solidFill>
                  <a:srgbClr val="FF0000"/>
                </a:solidFill>
              </a:rPr>
              <a:t>the</a:t>
            </a:r>
            <a:r>
              <a:rPr lang="tr-TR" altLang="tr-TR" sz="2800" b="1" dirty="0">
                <a:solidFill>
                  <a:srgbClr val="FF0000"/>
                </a:solidFill>
              </a:rPr>
              <a:t> </a:t>
            </a:r>
            <a:r>
              <a:rPr lang="tr-TR" altLang="tr-TR" sz="2800" b="1" dirty="0" err="1" smtClean="0">
                <a:solidFill>
                  <a:srgbClr val="FF0000"/>
                </a:solidFill>
              </a:rPr>
              <a:t>frequency</a:t>
            </a:r>
            <a:r>
              <a:rPr lang="tr-TR" altLang="tr-TR" sz="2800" b="1" dirty="0" smtClean="0">
                <a:solidFill>
                  <a:srgbClr val="FF0000"/>
                </a:solidFill>
              </a:rPr>
              <a:t> rate  </a:t>
            </a:r>
            <a:r>
              <a:rPr lang="tr-TR" altLang="tr-TR" sz="2800" b="1" dirty="0" smtClean="0">
                <a:solidFill>
                  <a:srgbClr val="000000"/>
                </a:solidFill>
              </a:rPr>
              <a:t>(60-90/</a:t>
            </a:r>
            <a:r>
              <a:rPr lang="tr-TR" altLang="tr-TR" sz="2800" b="1" dirty="0" err="1" smtClean="0">
                <a:solidFill>
                  <a:srgbClr val="000000"/>
                </a:solidFill>
              </a:rPr>
              <a:t>min</a:t>
            </a:r>
            <a:r>
              <a:rPr lang="tr-TR" altLang="tr-TR" sz="2800" b="1" dirty="0" smtClean="0">
                <a:solidFill>
                  <a:srgbClr val="000000"/>
                </a:solidFill>
              </a:rPr>
              <a:t>)</a:t>
            </a:r>
          </a:p>
          <a:p>
            <a:r>
              <a:rPr lang="tr-TR" sz="2800" b="1" dirty="0" err="1">
                <a:solidFill>
                  <a:srgbClr val="FF0000"/>
                </a:solidFill>
              </a:rPr>
              <a:t>Energy</a:t>
            </a:r>
            <a:r>
              <a:rPr lang="tr-TR" sz="2800" b="1" dirty="0">
                <a:solidFill>
                  <a:srgbClr val="FF0000"/>
                </a:solidFill>
              </a:rPr>
              <a:t> </a:t>
            </a:r>
            <a:r>
              <a:rPr lang="tr-TR" sz="2800" b="1" dirty="0" err="1">
                <a:solidFill>
                  <a:srgbClr val="FF0000"/>
                </a:solidFill>
              </a:rPr>
              <a:t>level</a:t>
            </a:r>
            <a:r>
              <a:rPr lang="tr-TR" sz="2800" b="1" dirty="0">
                <a:solidFill>
                  <a:srgbClr val="FF0000"/>
                </a:solidFill>
              </a:rPr>
              <a:t> </a:t>
            </a:r>
            <a:r>
              <a:rPr lang="tr-TR" sz="2800" b="1" dirty="0" err="1" smtClean="0">
                <a:solidFill>
                  <a:srgbClr val="FF0000"/>
                </a:solidFill>
              </a:rPr>
              <a:t>adjustment</a:t>
            </a:r>
            <a:r>
              <a:rPr lang="tr-TR" sz="2800" b="1" dirty="0" smtClean="0">
                <a:solidFill>
                  <a:srgbClr val="FF0000"/>
                </a:solidFill>
              </a:rPr>
              <a:t> </a:t>
            </a:r>
            <a:r>
              <a:rPr lang="tr-TR" sz="2800" b="1" dirty="0" smtClean="0">
                <a:solidFill>
                  <a:srgbClr val="000000"/>
                </a:solidFill>
              </a:rPr>
              <a:t>(</a:t>
            </a:r>
            <a:r>
              <a:rPr lang="tr-TR" sz="2800" b="1" dirty="0" err="1" smtClean="0">
                <a:solidFill>
                  <a:srgbClr val="000000"/>
                </a:solidFill>
              </a:rPr>
              <a:t>stepwise</a:t>
            </a:r>
            <a:r>
              <a:rPr lang="tr-TR" sz="2800" b="1" dirty="0" smtClean="0">
                <a:solidFill>
                  <a:srgbClr val="000000"/>
                </a:solidFill>
              </a:rPr>
              <a:t> </a:t>
            </a:r>
            <a:r>
              <a:rPr lang="tr-TR" sz="2800" b="1" dirty="0" err="1" smtClean="0">
                <a:solidFill>
                  <a:srgbClr val="000000"/>
                </a:solidFill>
              </a:rPr>
              <a:t>increase</a:t>
            </a:r>
            <a:r>
              <a:rPr lang="tr-TR" sz="2800" b="1" dirty="0" smtClean="0">
                <a:solidFill>
                  <a:srgbClr val="000000"/>
                </a:solidFill>
              </a:rPr>
              <a:t>)</a:t>
            </a:r>
          </a:p>
          <a:p>
            <a:r>
              <a:rPr lang="tr-TR" altLang="de-DE" sz="2800" b="1" dirty="0" err="1" smtClean="0">
                <a:solidFill>
                  <a:srgbClr val="FF0000"/>
                </a:solidFill>
              </a:rPr>
              <a:t>Use</a:t>
            </a:r>
            <a:r>
              <a:rPr lang="tr-TR" altLang="de-DE" sz="2800" b="1" dirty="0" smtClean="0">
                <a:solidFill>
                  <a:srgbClr val="FF0000"/>
                </a:solidFill>
              </a:rPr>
              <a:t> of sole USG </a:t>
            </a:r>
            <a:r>
              <a:rPr lang="tr-TR" altLang="de-DE" sz="2800" b="1" dirty="0" err="1" smtClean="0">
                <a:solidFill>
                  <a:srgbClr val="000000"/>
                </a:solidFill>
              </a:rPr>
              <a:t>for</a:t>
            </a:r>
            <a:r>
              <a:rPr lang="tr-TR" altLang="de-DE" sz="2800" b="1" dirty="0" smtClean="0">
                <a:solidFill>
                  <a:srgbClr val="000000"/>
                </a:solidFill>
              </a:rPr>
              <a:t> a </a:t>
            </a:r>
            <a:r>
              <a:rPr lang="tr-TR" altLang="de-DE" sz="2800" b="1" dirty="0" err="1" smtClean="0">
                <a:solidFill>
                  <a:srgbClr val="000000"/>
                </a:solidFill>
              </a:rPr>
              <a:t>certain</a:t>
            </a:r>
            <a:r>
              <a:rPr lang="tr-TR" altLang="de-DE" sz="2800" b="1" dirty="0" smtClean="0">
                <a:solidFill>
                  <a:srgbClr val="000000"/>
                </a:solidFill>
              </a:rPr>
              <a:t> </a:t>
            </a:r>
            <a:r>
              <a:rPr lang="tr-TR" altLang="de-DE" sz="2800" b="1" dirty="0" err="1" smtClean="0">
                <a:solidFill>
                  <a:srgbClr val="000000"/>
                </a:solidFill>
              </a:rPr>
              <a:t>per</a:t>
            </a:r>
            <a:r>
              <a:rPr lang="tr-TR" altLang="de-DE" sz="2800" b="1" dirty="0" smtClean="0">
                <a:solidFill>
                  <a:srgbClr val="000000"/>
                </a:solidFill>
              </a:rPr>
              <a:t> </a:t>
            </a:r>
            <a:r>
              <a:rPr lang="tr-TR" altLang="de-DE" sz="2800" b="1" dirty="0" err="1" smtClean="0">
                <a:solidFill>
                  <a:srgbClr val="000000"/>
                </a:solidFill>
              </a:rPr>
              <a:t>cent</a:t>
            </a:r>
            <a:r>
              <a:rPr lang="tr-TR" altLang="de-DE" sz="2800" b="1" dirty="0" smtClean="0">
                <a:solidFill>
                  <a:srgbClr val="000000"/>
                </a:solidFill>
              </a:rPr>
              <a:t> of </a:t>
            </a:r>
            <a:r>
              <a:rPr lang="tr-TR" altLang="de-DE" sz="2800" b="1" dirty="0" err="1" smtClean="0">
                <a:solidFill>
                  <a:srgbClr val="000000"/>
                </a:solidFill>
              </a:rPr>
              <a:t>kidney</a:t>
            </a:r>
            <a:r>
              <a:rPr lang="tr-TR" altLang="de-DE" sz="2800" b="1" dirty="0" smtClean="0">
                <a:solidFill>
                  <a:srgbClr val="000000"/>
                </a:solidFill>
              </a:rPr>
              <a:t> </a:t>
            </a:r>
            <a:r>
              <a:rPr lang="tr-TR" altLang="de-DE" sz="2800" b="1" dirty="0" err="1" smtClean="0">
                <a:solidFill>
                  <a:srgbClr val="000000"/>
                </a:solidFill>
              </a:rPr>
              <a:t>stones</a:t>
            </a:r>
            <a:r>
              <a:rPr lang="tr-TR" altLang="de-DE" sz="2800" b="1" dirty="0" smtClean="0">
                <a:solidFill>
                  <a:srgbClr val="000000"/>
                </a:solidFill>
              </a:rPr>
              <a:t> !!</a:t>
            </a:r>
          </a:p>
          <a:p>
            <a:endParaRPr lang="tr-TR" sz="2800" b="1" dirty="0" smtClean="0"/>
          </a:p>
          <a:p>
            <a:endParaRPr lang="tr-TR" sz="2800" dirty="0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schemeClr val="tx1"/>
                </a:solidFill>
              </a:rPr>
              <a:t>TÜAK- V. KARADENİZ SEMPOZYUMU                                   September 07, 2019     Trabzon/ TURKEY</a:t>
            </a:r>
            <a:endParaRPr lang="tr-T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9544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7"/>
          <p:cNvSpPr>
            <a:spLocks noChangeArrowheads="1"/>
          </p:cNvSpPr>
          <p:nvPr/>
        </p:nvSpPr>
        <p:spPr bwMode="auto">
          <a:xfrm>
            <a:off x="200025" y="5648325"/>
            <a:ext cx="8801100" cy="1076325"/>
          </a:xfrm>
          <a:prstGeom prst="rect">
            <a:avLst/>
          </a:prstGeom>
          <a:solidFill>
            <a:srgbClr val="3366FF"/>
          </a:solidFill>
          <a:ln w="9525">
            <a:noFill/>
            <a:miter lim="800000"/>
            <a:headEnd/>
            <a:tailEnd/>
          </a:ln>
        </p:spPr>
        <p:txBody>
          <a:bodyPr wrap="none" lIns="0" tIns="0" anchor="ctr"/>
          <a:lstStyle/>
          <a:p>
            <a:endParaRPr lang="de-DE" altLang="de-DE"/>
          </a:p>
        </p:txBody>
      </p:sp>
      <p:sp>
        <p:nvSpPr>
          <p:cNvPr id="48131" name="Rectangle 18"/>
          <p:cNvSpPr>
            <a:spLocks noChangeArrowheads="1"/>
          </p:cNvSpPr>
          <p:nvPr/>
        </p:nvSpPr>
        <p:spPr bwMode="auto">
          <a:xfrm>
            <a:off x="190500" y="5648325"/>
            <a:ext cx="371475" cy="1076325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</p:spPr>
        <p:txBody>
          <a:bodyPr wrap="none" lIns="0" tIns="0" anchor="ctr"/>
          <a:lstStyle/>
          <a:p>
            <a:endParaRPr lang="de-DE" altLang="de-DE"/>
          </a:p>
        </p:txBody>
      </p:sp>
      <p:sp>
        <p:nvSpPr>
          <p:cNvPr id="48132" name="Text Box 19"/>
          <p:cNvSpPr txBox="1">
            <a:spLocks noChangeArrowheads="1"/>
          </p:cNvSpPr>
          <p:nvPr/>
        </p:nvSpPr>
        <p:spPr bwMode="auto">
          <a:xfrm>
            <a:off x="190500" y="5705475"/>
            <a:ext cx="346075" cy="96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spAutoFit/>
          </a:bodyPr>
          <a:lstStyle/>
          <a:p>
            <a:r>
              <a:rPr lang="de-DE" altLang="de-DE" sz="6000" b="1">
                <a:solidFill>
                  <a:srgbClr val="FFFF00"/>
                </a:solidFill>
              </a:rPr>
              <a:t>!</a:t>
            </a:r>
          </a:p>
        </p:txBody>
      </p:sp>
      <p:sp>
        <p:nvSpPr>
          <p:cNvPr id="48133" name="Text Box 4"/>
          <p:cNvSpPr txBox="1">
            <a:spLocks noChangeArrowheads="1"/>
          </p:cNvSpPr>
          <p:nvPr/>
        </p:nvSpPr>
        <p:spPr bwMode="auto">
          <a:xfrm>
            <a:off x="2344738" y="747713"/>
            <a:ext cx="9207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spAutoFit/>
          </a:bodyPr>
          <a:lstStyle/>
          <a:p>
            <a:endParaRPr lang="de-DE" altLang="de-DE" sz="1600">
              <a:solidFill>
                <a:schemeClr val="bg1"/>
              </a:solidFill>
            </a:endParaRPr>
          </a:p>
        </p:txBody>
      </p:sp>
      <p:sp>
        <p:nvSpPr>
          <p:cNvPr id="48134" name="Rectangle 5"/>
          <p:cNvSpPr>
            <a:spLocks noChangeArrowheads="1"/>
          </p:cNvSpPr>
          <p:nvPr/>
        </p:nvSpPr>
        <p:spPr bwMode="auto">
          <a:xfrm>
            <a:off x="179388" y="46038"/>
            <a:ext cx="3533775" cy="5715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lIns="0" tIns="0" anchor="ctr"/>
          <a:lstStyle/>
          <a:p>
            <a:endParaRPr lang="de-DE" altLang="de-DE"/>
          </a:p>
        </p:txBody>
      </p:sp>
      <p:sp>
        <p:nvSpPr>
          <p:cNvPr id="48135" name="Text Box 6"/>
          <p:cNvSpPr txBox="1">
            <a:spLocks noChangeArrowheads="1"/>
          </p:cNvSpPr>
          <p:nvPr/>
        </p:nvSpPr>
        <p:spPr bwMode="auto">
          <a:xfrm>
            <a:off x="239713" y="136525"/>
            <a:ext cx="2959785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spAutoFit/>
          </a:bodyPr>
          <a:lstStyle/>
          <a:p>
            <a:r>
              <a:rPr lang="tr-TR" altLang="de-DE" sz="2800" b="1" dirty="0" smtClean="0"/>
              <a:t>S</a:t>
            </a:r>
            <a:r>
              <a:rPr lang="de-DE" altLang="de-DE" sz="2800" b="1" dirty="0" err="1" smtClean="0"/>
              <a:t>upportive</a:t>
            </a:r>
            <a:r>
              <a:rPr lang="de-DE" altLang="de-DE" sz="2800" b="1" dirty="0" smtClean="0"/>
              <a:t> </a:t>
            </a:r>
            <a:r>
              <a:rPr lang="de-DE" altLang="de-DE" sz="2800" b="1" dirty="0" err="1"/>
              <a:t>therapy</a:t>
            </a:r>
            <a:endParaRPr lang="de-DE" altLang="de-DE" sz="2800" b="1" dirty="0"/>
          </a:p>
        </p:txBody>
      </p:sp>
      <p:sp>
        <p:nvSpPr>
          <p:cNvPr id="48136" name="Rectangle 7"/>
          <p:cNvSpPr>
            <a:spLocks noChangeArrowheads="1"/>
          </p:cNvSpPr>
          <p:nvPr/>
        </p:nvSpPr>
        <p:spPr bwMode="auto">
          <a:xfrm>
            <a:off x="3790950" y="46038"/>
            <a:ext cx="5229225" cy="571500"/>
          </a:xfrm>
          <a:prstGeom prst="rect">
            <a:avLst/>
          </a:prstGeom>
          <a:solidFill>
            <a:srgbClr val="3366FF"/>
          </a:solidFill>
          <a:ln w="9525">
            <a:noFill/>
            <a:miter lim="800000"/>
            <a:headEnd/>
            <a:tailEnd/>
          </a:ln>
        </p:spPr>
        <p:txBody>
          <a:bodyPr wrap="none" lIns="0" tIns="0" anchor="ctr"/>
          <a:lstStyle/>
          <a:p>
            <a:endParaRPr lang="de-DE" altLang="de-DE"/>
          </a:p>
        </p:txBody>
      </p:sp>
      <p:sp>
        <p:nvSpPr>
          <p:cNvPr id="48137" name="Text Box 8"/>
          <p:cNvSpPr txBox="1">
            <a:spLocks noChangeArrowheads="1"/>
          </p:cNvSpPr>
          <p:nvPr/>
        </p:nvSpPr>
        <p:spPr bwMode="auto">
          <a:xfrm>
            <a:off x="5410200" y="127000"/>
            <a:ext cx="2122633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spAutoFit/>
          </a:bodyPr>
          <a:lstStyle/>
          <a:p>
            <a:pPr algn="ctr"/>
            <a:r>
              <a:rPr lang="tr-TR" altLang="de-DE" sz="2400" dirty="0" smtClean="0">
                <a:solidFill>
                  <a:srgbClr val="FFFF00"/>
                </a:solidFill>
              </a:rPr>
              <a:t>M</a:t>
            </a:r>
            <a:r>
              <a:rPr lang="de-DE" altLang="de-DE" sz="2400" dirty="0" err="1" smtClean="0">
                <a:solidFill>
                  <a:srgbClr val="FFFF00"/>
                </a:solidFill>
              </a:rPr>
              <a:t>edical</a:t>
            </a:r>
            <a:r>
              <a:rPr lang="de-DE" altLang="de-DE" sz="2400" dirty="0" smtClean="0">
                <a:solidFill>
                  <a:srgbClr val="FFFF00"/>
                </a:solidFill>
              </a:rPr>
              <a:t> </a:t>
            </a:r>
            <a:r>
              <a:rPr lang="de-DE" altLang="de-DE" sz="2400" dirty="0" err="1">
                <a:solidFill>
                  <a:srgbClr val="FFFF00"/>
                </a:solidFill>
              </a:rPr>
              <a:t>therapy</a:t>
            </a:r>
            <a:endParaRPr lang="de-DE" altLang="de-DE" sz="2400" dirty="0">
              <a:solidFill>
                <a:srgbClr val="FFFF00"/>
              </a:solidFill>
            </a:endParaRPr>
          </a:p>
        </p:txBody>
      </p:sp>
      <p:sp>
        <p:nvSpPr>
          <p:cNvPr id="1015818" name="Text Box 10"/>
          <p:cNvSpPr txBox="1">
            <a:spLocks noChangeArrowheads="1"/>
          </p:cNvSpPr>
          <p:nvPr/>
        </p:nvSpPr>
        <p:spPr bwMode="auto">
          <a:xfrm>
            <a:off x="152400" y="1398588"/>
            <a:ext cx="8162925" cy="246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>
            <a:spAutoFit/>
          </a:bodyPr>
          <a:lstStyle/>
          <a:p>
            <a:pPr>
              <a:lnSpc>
                <a:spcPct val="115000"/>
              </a:lnSpc>
              <a:defRPr/>
            </a:pPr>
            <a:r>
              <a:rPr lang="tr-TR" sz="2200" b="1" dirty="0" err="1" smtClean="0">
                <a:latin typeface="Arial" charset="0"/>
              </a:rPr>
              <a:t>M</a:t>
            </a:r>
            <a:r>
              <a:rPr lang="de-DE" sz="2200" b="1" dirty="0" err="1" smtClean="0">
                <a:latin typeface="Arial" charset="0"/>
              </a:rPr>
              <a:t>edical</a:t>
            </a:r>
            <a:r>
              <a:rPr lang="de-DE" sz="2200" b="1" dirty="0" smtClean="0">
                <a:latin typeface="Arial" charset="0"/>
              </a:rPr>
              <a:t> </a:t>
            </a:r>
            <a:r>
              <a:rPr lang="de-DE" sz="2200" b="1" dirty="0">
                <a:latin typeface="Arial" charset="0"/>
              </a:rPr>
              <a:t>expulsive </a:t>
            </a:r>
            <a:r>
              <a:rPr lang="de-DE" sz="2200" b="1" dirty="0" err="1">
                <a:latin typeface="Arial" charset="0"/>
              </a:rPr>
              <a:t>therapy</a:t>
            </a:r>
            <a:r>
              <a:rPr lang="de-DE" sz="2200" b="1" dirty="0">
                <a:latin typeface="Arial" charset="0"/>
              </a:rPr>
              <a:t> (MET) </a:t>
            </a:r>
            <a:r>
              <a:rPr lang="de-DE" sz="2200" b="1" dirty="0" err="1">
                <a:latin typeface="Arial" charset="0"/>
              </a:rPr>
              <a:t>with</a:t>
            </a:r>
            <a:endParaRPr lang="de-DE" sz="2200" b="1" dirty="0">
              <a:latin typeface="Arial" charset="0"/>
            </a:endParaRPr>
          </a:p>
          <a:p>
            <a:pPr>
              <a:lnSpc>
                <a:spcPct val="115000"/>
              </a:lnSpc>
              <a:defRPr/>
            </a:pPr>
            <a:r>
              <a:rPr lang="de-DE" sz="2400" dirty="0">
                <a:solidFill>
                  <a:schemeClr val="bg1"/>
                </a:solidFill>
                <a:latin typeface="Arial" charset="0"/>
              </a:rPr>
              <a:t>	 </a:t>
            </a:r>
            <a:r>
              <a:rPr lang="de-DE" b="1" dirty="0">
                <a:solidFill>
                  <a:srgbClr val="FFFF00"/>
                </a:solidFill>
                <a:latin typeface="Wingdings" pitchFamily="2" charset="2"/>
              </a:rPr>
              <a:t></a:t>
            </a:r>
            <a:r>
              <a: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de-DE" sz="2000" dirty="0" err="1">
                <a:latin typeface="Arial" charset="0"/>
              </a:rPr>
              <a:t>calcium</a:t>
            </a:r>
            <a:r>
              <a:rPr lang="de-DE" sz="2000" dirty="0">
                <a:latin typeface="Arial" charset="0"/>
              </a:rPr>
              <a:t> </a:t>
            </a:r>
            <a:r>
              <a:rPr lang="de-DE" sz="2000" dirty="0" err="1">
                <a:latin typeface="Arial" charset="0"/>
              </a:rPr>
              <a:t>channel</a:t>
            </a:r>
            <a:r>
              <a:rPr lang="de-DE" sz="2000" dirty="0">
                <a:latin typeface="Arial" charset="0"/>
              </a:rPr>
              <a:t> </a:t>
            </a:r>
            <a:r>
              <a:rPr lang="de-DE" sz="2000" dirty="0" err="1">
                <a:latin typeface="Arial" charset="0"/>
              </a:rPr>
              <a:t>blockers</a:t>
            </a:r>
            <a:endParaRPr lang="de-DE" sz="2000" b="1" dirty="0">
              <a:latin typeface="Arial" charset="0"/>
            </a:endParaRPr>
          </a:p>
          <a:p>
            <a:pPr>
              <a:lnSpc>
                <a:spcPct val="115000"/>
              </a:lnSpc>
              <a:defRPr/>
            </a:pPr>
            <a:r>
              <a:rPr lang="de-DE" sz="2400" dirty="0">
                <a:solidFill>
                  <a:schemeClr val="bg1"/>
                </a:solidFill>
                <a:latin typeface="Arial" charset="0"/>
              </a:rPr>
              <a:t>	 </a:t>
            </a:r>
            <a:r>
              <a:rPr lang="de-DE" b="1" dirty="0">
                <a:solidFill>
                  <a:srgbClr val="FFFF00"/>
                </a:solidFill>
                <a:latin typeface="Wingdings" pitchFamily="2" charset="2"/>
              </a:rPr>
              <a:t></a:t>
            </a:r>
            <a:r>
              <a: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de-DE" sz="2000" dirty="0">
                <a:latin typeface="Arial" charset="0"/>
              </a:rPr>
              <a:t>oral </a:t>
            </a:r>
            <a:r>
              <a:rPr lang="de-DE" sz="2000" dirty="0" err="1">
                <a:latin typeface="Arial" charset="0"/>
              </a:rPr>
              <a:t>corticosteroids</a:t>
            </a:r>
            <a:endParaRPr lang="de-DE" sz="2000" b="1" dirty="0">
              <a:latin typeface="Arial" charset="0"/>
            </a:endParaRPr>
          </a:p>
          <a:p>
            <a:pPr>
              <a:lnSpc>
                <a:spcPct val="115000"/>
              </a:lnSpc>
              <a:defRPr/>
            </a:pPr>
            <a:r>
              <a:rPr lang="de-DE" sz="2400" dirty="0">
                <a:solidFill>
                  <a:schemeClr val="bg1"/>
                </a:solidFill>
                <a:latin typeface="Arial" charset="0"/>
              </a:rPr>
              <a:t>	 </a:t>
            </a:r>
            <a:r>
              <a:rPr lang="de-DE" b="1" dirty="0">
                <a:solidFill>
                  <a:srgbClr val="FFFF00"/>
                </a:solidFill>
                <a:latin typeface="Wingdings" pitchFamily="2" charset="2"/>
              </a:rPr>
              <a:t></a:t>
            </a:r>
            <a:r>
              <a: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de-DE" sz="2000" b="1" dirty="0">
                <a:latin typeface="Arial" charset="0"/>
              </a:rPr>
              <a:t>α-</a:t>
            </a:r>
            <a:r>
              <a:rPr lang="de-DE" sz="2000" b="1" dirty="0" err="1">
                <a:latin typeface="Arial" charset="0"/>
              </a:rPr>
              <a:t>channel</a:t>
            </a:r>
            <a:r>
              <a:rPr lang="de-DE" sz="2000" b="1" dirty="0">
                <a:latin typeface="Arial" charset="0"/>
              </a:rPr>
              <a:t> </a:t>
            </a:r>
            <a:r>
              <a:rPr lang="de-DE" sz="2000" b="1" dirty="0" err="1">
                <a:latin typeface="Arial" charset="0"/>
              </a:rPr>
              <a:t>blockers</a:t>
            </a:r>
            <a:r>
              <a:rPr lang="de-DE" sz="2400" dirty="0">
                <a:solidFill>
                  <a:schemeClr val="bg1"/>
                </a:solidFill>
                <a:latin typeface="Arial" charset="0"/>
              </a:rPr>
              <a:t>			</a:t>
            </a:r>
            <a:r>
              <a:rPr lang="de-DE" sz="1400" dirty="0">
                <a:solidFill>
                  <a:srgbClr val="FFFF00"/>
                </a:solidFill>
                <a:latin typeface="Arial" charset="0"/>
              </a:rPr>
              <a:t> </a:t>
            </a:r>
          </a:p>
          <a:p>
            <a:pPr>
              <a:lnSpc>
                <a:spcPct val="115000"/>
              </a:lnSpc>
              <a:defRPr/>
            </a:pPr>
            <a:r>
              <a:rPr lang="de-DE" sz="2200" dirty="0" err="1">
                <a:latin typeface="Arial" charset="0"/>
              </a:rPr>
              <a:t>is</a:t>
            </a:r>
            <a:r>
              <a:rPr lang="de-DE" sz="2200" dirty="0">
                <a:latin typeface="Arial" charset="0"/>
              </a:rPr>
              <a:t> </a:t>
            </a:r>
            <a:r>
              <a:rPr lang="de-DE" sz="2200" dirty="0" err="1">
                <a:latin typeface="Arial" charset="0"/>
              </a:rPr>
              <a:t>effective</a:t>
            </a:r>
            <a:r>
              <a:rPr lang="de-DE" sz="2200" dirty="0">
                <a:latin typeface="Arial" charset="0"/>
              </a:rPr>
              <a:t> </a:t>
            </a:r>
            <a:r>
              <a:rPr lang="de-DE" sz="2200" dirty="0" err="1">
                <a:latin typeface="Arial" charset="0"/>
              </a:rPr>
              <a:t>for</a:t>
            </a:r>
            <a:r>
              <a:rPr lang="de-DE" sz="2200" dirty="0">
                <a:latin typeface="Arial" charset="0"/>
              </a:rPr>
              <a:t> </a:t>
            </a:r>
            <a:r>
              <a:rPr lang="de-DE" sz="2200" dirty="0" err="1">
                <a:latin typeface="Arial" charset="0"/>
              </a:rPr>
              <a:t>the</a:t>
            </a:r>
            <a:r>
              <a:rPr lang="de-DE" sz="2200" dirty="0">
                <a:latin typeface="Arial" charset="0"/>
              </a:rPr>
              <a:t> </a:t>
            </a:r>
            <a:r>
              <a:rPr lang="de-DE" sz="2200" dirty="0" err="1">
                <a:latin typeface="Arial" charset="0"/>
              </a:rPr>
              <a:t>treatment</a:t>
            </a:r>
            <a:r>
              <a:rPr lang="de-DE" sz="2200" dirty="0">
                <a:latin typeface="Arial" charset="0"/>
              </a:rPr>
              <a:t> </a:t>
            </a:r>
            <a:r>
              <a:rPr lang="de-DE" sz="2200" dirty="0" err="1">
                <a:latin typeface="Arial" charset="0"/>
              </a:rPr>
              <a:t>of</a:t>
            </a:r>
            <a:r>
              <a:rPr lang="de-DE" sz="2200" dirty="0">
                <a:latin typeface="Arial" charset="0"/>
              </a:rPr>
              <a:t> </a:t>
            </a:r>
            <a:r>
              <a:rPr lang="de-DE" sz="2200" dirty="0" err="1">
                <a:latin typeface="Arial" charset="0"/>
              </a:rPr>
              <a:t>small</a:t>
            </a:r>
            <a:r>
              <a:rPr lang="de-DE" sz="2200" dirty="0">
                <a:latin typeface="Arial" charset="0"/>
              </a:rPr>
              <a:t> </a:t>
            </a:r>
            <a:r>
              <a:rPr lang="de-DE" sz="2200" dirty="0" err="1">
                <a:latin typeface="Arial" charset="0"/>
              </a:rPr>
              <a:t>lower</a:t>
            </a:r>
            <a:r>
              <a:rPr lang="de-DE" sz="2200" dirty="0">
                <a:latin typeface="Arial" charset="0"/>
              </a:rPr>
              <a:t> </a:t>
            </a:r>
            <a:r>
              <a:rPr lang="de-DE" sz="2200" dirty="0" err="1">
                <a:latin typeface="Arial" charset="0"/>
              </a:rPr>
              <a:t>ureteric</a:t>
            </a:r>
            <a:r>
              <a:rPr lang="de-DE" sz="2200" dirty="0">
                <a:latin typeface="Arial" charset="0"/>
              </a:rPr>
              <a:t> </a:t>
            </a:r>
            <a:r>
              <a:rPr lang="de-DE" sz="2200" dirty="0" err="1">
                <a:latin typeface="Arial" charset="0"/>
              </a:rPr>
              <a:t>stones</a:t>
            </a:r>
            <a:r>
              <a:rPr lang="de-DE" sz="2200" dirty="0">
                <a:latin typeface="Arial" charset="0"/>
              </a:rPr>
              <a:t> </a:t>
            </a:r>
            <a:r>
              <a:rPr lang="de-DE" sz="2200" dirty="0" err="1">
                <a:latin typeface="Arial" charset="0"/>
              </a:rPr>
              <a:t>and</a:t>
            </a:r>
            <a:r>
              <a:rPr lang="de-DE" sz="2200" dirty="0">
                <a:latin typeface="Arial" charset="0"/>
              </a:rPr>
              <a:t> </a:t>
            </a:r>
            <a:r>
              <a:rPr lang="de-DE" sz="2200" dirty="0" err="1">
                <a:latin typeface="Arial" charset="0"/>
              </a:rPr>
              <a:t>as</a:t>
            </a:r>
            <a:endParaRPr lang="de-DE" sz="2200" dirty="0">
              <a:latin typeface="Arial" charset="0"/>
            </a:endParaRPr>
          </a:p>
          <a:p>
            <a:pPr>
              <a:lnSpc>
                <a:spcPct val="115000"/>
              </a:lnSpc>
              <a:defRPr/>
            </a:pPr>
            <a:r>
              <a:rPr lang="de-DE" sz="2200" b="1" dirty="0" err="1">
                <a:solidFill>
                  <a:schemeClr val="bg1"/>
                </a:solidFill>
                <a:latin typeface="Arial" charset="0"/>
              </a:rPr>
              <a:t>adjunctive</a:t>
            </a:r>
            <a:r>
              <a:rPr lang="de-DE" sz="22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de-DE" sz="2200" b="1" dirty="0" err="1">
                <a:solidFill>
                  <a:schemeClr val="bg1"/>
                </a:solidFill>
                <a:latin typeface="Arial" charset="0"/>
              </a:rPr>
              <a:t>medical</a:t>
            </a:r>
            <a:r>
              <a:rPr lang="de-DE" sz="22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de-DE" sz="2200" b="1" dirty="0" err="1">
                <a:solidFill>
                  <a:schemeClr val="bg1"/>
                </a:solidFill>
                <a:latin typeface="Arial" charset="0"/>
              </a:rPr>
              <a:t>therapy</a:t>
            </a:r>
            <a:r>
              <a:rPr lang="de-DE" sz="2200" b="1" dirty="0">
                <a:solidFill>
                  <a:schemeClr val="bg1"/>
                </a:solidFill>
                <a:latin typeface="Arial" charset="0"/>
              </a:rPr>
              <a:t> after ESWL </a:t>
            </a:r>
          </a:p>
        </p:txBody>
      </p:sp>
      <p:sp>
        <p:nvSpPr>
          <p:cNvPr id="48139" name="Text Box 11"/>
          <p:cNvSpPr txBox="1">
            <a:spLocks noChangeArrowheads="1"/>
          </p:cNvSpPr>
          <p:nvPr/>
        </p:nvSpPr>
        <p:spPr bwMode="auto">
          <a:xfrm>
            <a:off x="268288" y="3967163"/>
            <a:ext cx="1819601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spAutoFit/>
          </a:bodyPr>
          <a:lstStyle/>
          <a:p>
            <a:r>
              <a:rPr lang="de-DE" altLang="de-DE" sz="1600" b="1" dirty="0" err="1"/>
              <a:t>Gravina</a:t>
            </a:r>
            <a:r>
              <a:rPr lang="de-DE" altLang="de-DE" sz="1600" b="1" dirty="0"/>
              <a:t> et.al. (2005)</a:t>
            </a:r>
          </a:p>
        </p:txBody>
      </p:sp>
      <p:sp>
        <p:nvSpPr>
          <p:cNvPr id="48140" name="Rectangle 12"/>
          <p:cNvSpPr>
            <a:spLocks noChangeArrowheads="1"/>
          </p:cNvSpPr>
          <p:nvPr/>
        </p:nvSpPr>
        <p:spPr bwMode="auto">
          <a:xfrm>
            <a:off x="209550" y="3990975"/>
            <a:ext cx="8782050" cy="1504950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</p:spPr>
        <p:txBody>
          <a:bodyPr wrap="none" lIns="0" tIns="0" anchor="ctr"/>
          <a:lstStyle/>
          <a:p>
            <a:endParaRPr lang="de-DE" altLang="de-DE"/>
          </a:p>
        </p:txBody>
      </p:sp>
      <p:sp>
        <p:nvSpPr>
          <p:cNvPr id="48141" name="Text Box 13"/>
          <p:cNvSpPr txBox="1">
            <a:spLocks noChangeArrowheads="1"/>
          </p:cNvSpPr>
          <p:nvPr/>
        </p:nvSpPr>
        <p:spPr bwMode="auto">
          <a:xfrm>
            <a:off x="487363" y="4383088"/>
            <a:ext cx="7233134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spAutoFit/>
          </a:bodyPr>
          <a:lstStyle/>
          <a:p>
            <a:r>
              <a:rPr lang="de-DE" altLang="de-DE" b="1" dirty="0"/>
              <a:t>130 </a:t>
            </a:r>
            <a:r>
              <a:rPr lang="de-DE" altLang="de-DE" b="1" dirty="0" err="1"/>
              <a:t>patients</a:t>
            </a:r>
            <a:r>
              <a:rPr lang="de-DE" altLang="de-DE" b="1" dirty="0"/>
              <a:t> </a:t>
            </a:r>
            <a:r>
              <a:rPr lang="de-DE" altLang="de-DE" b="1" dirty="0" err="1"/>
              <a:t>with</a:t>
            </a:r>
            <a:r>
              <a:rPr lang="de-DE" altLang="de-DE" b="1" dirty="0"/>
              <a:t> </a:t>
            </a:r>
            <a:r>
              <a:rPr lang="de-DE" altLang="de-DE" b="1" dirty="0" err="1"/>
              <a:t>solitary</a:t>
            </a:r>
            <a:r>
              <a:rPr lang="de-DE" altLang="de-DE" b="1" dirty="0"/>
              <a:t> </a:t>
            </a:r>
            <a:r>
              <a:rPr lang="de-DE" altLang="de-DE" b="1" dirty="0" err="1"/>
              <a:t>renal</a:t>
            </a:r>
            <a:r>
              <a:rPr lang="de-DE" altLang="de-DE" b="1" dirty="0"/>
              <a:t> </a:t>
            </a:r>
            <a:r>
              <a:rPr lang="de-DE" altLang="de-DE" b="1" dirty="0" err="1"/>
              <a:t>stones</a:t>
            </a:r>
            <a:r>
              <a:rPr lang="de-DE" altLang="de-DE" b="1" dirty="0"/>
              <a:t> </a:t>
            </a:r>
            <a:r>
              <a:rPr lang="de-DE" altLang="de-DE" b="1" dirty="0" err="1"/>
              <a:t>until</a:t>
            </a:r>
            <a:r>
              <a:rPr lang="de-DE" altLang="de-DE" b="1" dirty="0"/>
              <a:t> 20 mm </a:t>
            </a:r>
            <a:r>
              <a:rPr lang="de-DE" altLang="de-DE" b="1" dirty="0" err="1"/>
              <a:t>underwent</a:t>
            </a:r>
            <a:r>
              <a:rPr lang="de-DE" altLang="de-DE" b="1" dirty="0"/>
              <a:t> </a:t>
            </a:r>
            <a:r>
              <a:rPr lang="de-DE" altLang="de-DE" b="1" dirty="0" err="1"/>
              <a:t>single</a:t>
            </a:r>
            <a:r>
              <a:rPr lang="de-DE" altLang="de-DE" b="1" dirty="0"/>
              <a:t> ESWL</a:t>
            </a:r>
          </a:p>
        </p:txBody>
      </p:sp>
      <p:sp>
        <p:nvSpPr>
          <p:cNvPr id="1015822" name="Text Box 14"/>
          <p:cNvSpPr txBox="1">
            <a:spLocks noChangeArrowheads="1"/>
          </p:cNvSpPr>
          <p:nvPr/>
        </p:nvSpPr>
        <p:spPr bwMode="auto">
          <a:xfrm>
            <a:off x="1058863" y="4718050"/>
            <a:ext cx="455932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>
            <a:spAutoFit/>
          </a:bodyPr>
          <a:lstStyle/>
          <a:p>
            <a:pPr>
              <a:lnSpc>
                <a:spcPct val="125000"/>
              </a:lnSpc>
              <a:defRPr/>
            </a:pPr>
            <a:r>
              <a:rPr lang="de-DE" b="1" dirty="0">
                <a:solidFill>
                  <a:srgbClr val="FFFF00"/>
                </a:solidFill>
                <a:latin typeface="Wingdings" pitchFamily="2" charset="2"/>
              </a:rPr>
              <a:t></a:t>
            </a:r>
            <a:r>
              <a: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de-DE" dirty="0">
                <a:latin typeface="Arial" charset="0"/>
              </a:rPr>
              <a:t>78,5 %  </a:t>
            </a:r>
            <a:r>
              <a:rPr lang="de-DE" dirty="0" err="1" smtClean="0">
                <a:latin typeface="Arial" charset="0"/>
              </a:rPr>
              <a:t>clinic</a:t>
            </a:r>
            <a:r>
              <a:rPr lang="tr-TR" dirty="0" smtClean="0">
                <a:latin typeface="Arial" charset="0"/>
              </a:rPr>
              <a:t>a</a:t>
            </a:r>
            <a:r>
              <a:rPr lang="de-DE" dirty="0" smtClean="0">
                <a:latin typeface="Arial" charset="0"/>
              </a:rPr>
              <a:t>l </a:t>
            </a:r>
            <a:r>
              <a:rPr lang="de-DE" dirty="0" err="1">
                <a:latin typeface="Arial" charset="0"/>
              </a:rPr>
              <a:t>success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for</a:t>
            </a:r>
            <a:r>
              <a:rPr lang="de-DE" dirty="0">
                <a:latin typeface="Arial" charset="0"/>
              </a:rPr>
              <a:t> ESWL +</a:t>
            </a:r>
            <a:r>
              <a:rPr lang="de-DE" b="1" dirty="0">
                <a:solidFill>
                  <a:srgbClr val="FF0000"/>
                </a:solidFill>
                <a:latin typeface="Arial" charset="0"/>
              </a:rPr>
              <a:t> MET</a:t>
            </a:r>
          </a:p>
          <a:p>
            <a:pPr>
              <a:lnSpc>
                <a:spcPct val="125000"/>
              </a:lnSpc>
              <a:defRPr/>
            </a:pPr>
            <a:r>
              <a:rPr lang="de-DE" b="1" dirty="0">
                <a:solidFill>
                  <a:srgbClr val="FFFF00"/>
                </a:solidFill>
                <a:latin typeface="Wingdings" pitchFamily="2" charset="2"/>
              </a:rPr>
              <a:t></a:t>
            </a:r>
            <a:r>
              <a:rPr lang="de-DE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de-DE" dirty="0">
                <a:latin typeface="Arial" charset="0"/>
              </a:rPr>
              <a:t>60 % </a:t>
            </a:r>
            <a:r>
              <a:rPr lang="de-DE" dirty="0" err="1">
                <a:latin typeface="Arial" charset="0"/>
              </a:rPr>
              <a:t>clinical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success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for</a:t>
            </a:r>
            <a:r>
              <a:rPr lang="de-DE" dirty="0">
                <a:latin typeface="Arial" charset="0"/>
              </a:rPr>
              <a:t> ESWL </a:t>
            </a:r>
            <a:r>
              <a:rPr lang="de-DE" dirty="0" err="1">
                <a:latin typeface="Arial" charset="0"/>
              </a:rPr>
              <a:t>alone</a:t>
            </a:r>
            <a:endParaRPr lang="de-DE" dirty="0">
              <a:latin typeface="Arial" charset="0"/>
            </a:endParaRPr>
          </a:p>
        </p:txBody>
      </p:sp>
      <p:sp>
        <p:nvSpPr>
          <p:cNvPr id="48143" name="Text Box 16"/>
          <p:cNvSpPr txBox="1">
            <a:spLocks noChangeArrowheads="1"/>
          </p:cNvSpPr>
          <p:nvPr/>
        </p:nvSpPr>
        <p:spPr bwMode="auto">
          <a:xfrm>
            <a:off x="995363" y="5659438"/>
            <a:ext cx="75406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de-DE" altLang="de-DE" sz="2400" b="1">
                <a:solidFill>
                  <a:srgbClr val="FFFF00"/>
                </a:solidFill>
              </a:rPr>
              <a:t>MET augment stone passage, reduce the time of </a:t>
            </a:r>
          </a:p>
          <a:p>
            <a:pPr algn="ctr">
              <a:lnSpc>
                <a:spcPct val="130000"/>
              </a:lnSpc>
            </a:pPr>
            <a:r>
              <a:rPr lang="de-DE" altLang="de-DE" sz="2400" b="1">
                <a:solidFill>
                  <a:srgbClr val="FFFF00"/>
                </a:solidFill>
              </a:rPr>
              <a:t>Stone expulsion and lowers the need of analgesia  </a:t>
            </a:r>
            <a:endParaRPr lang="de-DE" altLang="de-DE" sz="1600" b="1">
              <a:solidFill>
                <a:srgbClr val="FFFF00"/>
              </a:solidFill>
            </a:endParaRPr>
          </a:p>
        </p:txBody>
      </p:sp>
      <p:sp>
        <p:nvSpPr>
          <p:cNvPr id="16" name="1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TÜAK- V. KARADENİZ SEMPOZYUMU                                   September 07, 2019     Trabzon/ TURKEY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8017881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451" name="Rectangle 3"/>
          <p:cNvSpPr>
            <a:spLocks noChangeArrowheads="1"/>
          </p:cNvSpPr>
          <p:nvPr/>
        </p:nvSpPr>
        <p:spPr bwMode="auto">
          <a:xfrm>
            <a:off x="457200" y="0"/>
            <a:ext cx="758507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2000" b="1" dirty="0">
                <a:latin typeface="Arial" charset="0"/>
              </a:rPr>
              <a:t>  </a:t>
            </a:r>
            <a:endParaRPr lang="de-DE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133350" y="3562350"/>
            <a:ext cx="5343525" cy="2038350"/>
          </a:xfrm>
          <a:prstGeom prst="rect">
            <a:avLst/>
          </a:prstGeom>
          <a:noFill/>
          <a:ln w="19050">
            <a:solidFill>
              <a:srgbClr val="99CC00"/>
            </a:solidFill>
            <a:miter lim="800000"/>
            <a:headEnd/>
            <a:tailEnd/>
          </a:ln>
        </p:spPr>
        <p:txBody>
          <a:bodyPr wrap="none" lIns="0" tIns="0" anchor="ctr"/>
          <a:lstStyle/>
          <a:p>
            <a:endParaRPr lang="de-DE" altLang="de-DE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142875" y="1419225"/>
            <a:ext cx="5334000" cy="2057400"/>
          </a:xfrm>
          <a:prstGeom prst="rect">
            <a:avLst/>
          </a:prstGeom>
          <a:noFill/>
          <a:ln w="19050">
            <a:solidFill>
              <a:srgbClr val="FF6600"/>
            </a:solidFill>
            <a:miter lim="800000"/>
            <a:headEnd/>
            <a:tailEnd/>
          </a:ln>
        </p:spPr>
        <p:txBody>
          <a:bodyPr wrap="none" lIns="0" tIns="0" anchor="ctr"/>
          <a:lstStyle/>
          <a:p>
            <a:endParaRPr lang="de-DE" altLang="de-DE"/>
          </a:p>
        </p:txBody>
      </p:sp>
      <p:pic>
        <p:nvPicPr>
          <p:cNvPr id="2055" name="Picture 7" descr="mit Gur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1975" y="4033838"/>
            <a:ext cx="1538288" cy="149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67013" y="1490663"/>
            <a:ext cx="1174750" cy="191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16375" y="1500188"/>
            <a:ext cx="1152525" cy="189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71775" y="3625850"/>
            <a:ext cx="1160463" cy="190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03675" y="3616325"/>
            <a:ext cx="1136650" cy="193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50" name="Object 12"/>
          <p:cNvGraphicFramePr>
            <a:graphicFrameLocks noChangeAspect="1"/>
          </p:cNvGraphicFramePr>
          <p:nvPr/>
        </p:nvGraphicFramePr>
        <p:xfrm>
          <a:off x="561975" y="1804988"/>
          <a:ext cx="1563688" cy="155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417" name="Designer Drawing" r:id="rId8" imgW="4590623" imgH="4142846" progId="">
                  <p:embed/>
                </p:oleObj>
              </mc:Choice>
              <mc:Fallback>
                <p:oleObj name="Designer Drawing" r:id="rId8" imgW="4590623" imgH="414284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1975" y="1804988"/>
                        <a:ext cx="1563688" cy="1552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60" name="Text Box 13"/>
          <p:cNvSpPr txBox="1">
            <a:spLocks noChangeArrowheads="1"/>
          </p:cNvSpPr>
          <p:nvPr/>
        </p:nvSpPr>
        <p:spPr bwMode="auto">
          <a:xfrm>
            <a:off x="2962275" y="1423988"/>
            <a:ext cx="90487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spAutoFit/>
          </a:bodyPr>
          <a:lstStyle/>
          <a:p>
            <a:pPr algn="ctr"/>
            <a:r>
              <a:rPr lang="de-DE" altLang="de-DE" sz="1200" b="1">
                <a:solidFill>
                  <a:schemeClr val="bg1"/>
                </a:solidFill>
              </a:rPr>
              <a:t>exspiration</a:t>
            </a:r>
          </a:p>
        </p:txBody>
      </p:sp>
      <p:sp>
        <p:nvSpPr>
          <p:cNvPr id="2061" name="Text Box 14"/>
          <p:cNvSpPr txBox="1">
            <a:spLocks noChangeArrowheads="1"/>
          </p:cNvSpPr>
          <p:nvPr/>
        </p:nvSpPr>
        <p:spPr bwMode="auto">
          <a:xfrm>
            <a:off x="4197350" y="1423988"/>
            <a:ext cx="8731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spAutoFit/>
          </a:bodyPr>
          <a:lstStyle/>
          <a:p>
            <a:pPr algn="ctr"/>
            <a:r>
              <a:rPr lang="de-DE" altLang="de-DE" sz="1200" b="1">
                <a:solidFill>
                  <a:schemeClr val="bg1"/>
                </a:solidFill>
              </a:rPr>
              <a:t>inspiration</a:t>
            </a:r>
          </a:p>
        </p:txBody>
      </p:sp>
      <p:sp>
        <p:nvSpPr>
          <p:cNvPr id="2062" name="Text Box 15"/>
          <p:cNvSpPr txBox="1">
            <a:spLocks noChangeArrowheads="1"/>
          </p:cNvSpPr>
          <p:nvPr/>
        </p:nvSpPr>
        <p:spPr bwMode="auto">
          <a:xfrm>
            <a:off x="2905125" y="3557588"/>
            <a:ext cx="90487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spAutoFit/>
          </a:bodyPr>
          <a:lstStyle/>
          <a:p>
            <a:pPr algn="ctr"/>
            <a:r>
              <a:rPr lang="de-DE" altLang="de-DE" sz="1200" b="1">
                <a:solidFill>
                  <a:schemeClr val="bg1"/>
                </a:solidFill>
              </a:rPr>
              <a:t>exspiration</a:t>
            </a:r>
          </a:p>
        </p:txBody>
      </p:sp>
      <p:sp>
        <p:nvSpPr>
          <p:cNvPr id="2063" name="Text Box 16"/>
          <p:cNvSpPr txBox="1">
            <a:spLocks noChangeArrowheads="1"/>
          </p:cNvSpPr>
          <p:nvPr/>
        </p:nvSpPr>
        <p:spPr bwMode="auto">
          <a:xfrm>
            <a:off x="4187825" y="3548063"/>
            <a:ext cx="8731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spAutoFit/>
          </a:bodyPr>
          <a:lstStyle/>
          <a:p>
            <a:pPr algn="ctr"/>
            <a:r>
              <a:rPr lang="de-DE" altLang="de-DE" sz="1200" b="1">
                <a:solidFill>
                  <a:schemeClr val="bg1"/>
                </a:solidFill>
              </a:rPr>
              <a:t>inspiration</a:t>
            </a:r>
          </a:p>
        </p:txBody>
      </p:sp>
      <p:sp>
        <p:nvSpPr>
          <p:cNvPr id="2064" name="Rectangle 17"/>
          <p:cNvSpPr>
            <a:spLocks noChangeArrowheads="1"/>
          </p:cNvSpPr>
          <p:nvPr/>
        </p:nvSpPr>
        <p:spPr bwMode="auto">
          <a:xfrm>
            <a:off x="114300" y="5667375"/>
            <a:ext cx="8915400" cy="1114425"/>
          </a:xfrm>
          <a:prstGeom prst="rect">
            <a:avLst/>
          </a:prstGeom>
          <a:solidFill>
            <a:srgbClr val="3366FF"/>
          </a:solidFill>
          <a:ln w="9525">
            <a:noFill/>
            <a:miter lim="800000"/>
            <a:headEnd/>
            <a:tailEnd/>
          </a:ln>
        </p:spPr>
        <p:txBody>
          <a:bodyPr wrap="none" lIns="0" tIns="0" anchor="ctr"/>
          <a:lstStyle/>
          <a:p>
            <a:endParaRPr lang="de-DE" altLang="de-DE"/>
          </a:p>
        </p:txBody>
      </p:sp>
      <p:sp>
        <p:nvSpPr>
          <p:cNvPr id="2065" name="Text Box 18"/>
          <p:cNvSpPr txBox="1">
            <a:spLocks noChangeArrowheads="1"/>
          </p:cNvSpPr>
          <p:nvPr/>
        </p:nvSpPr>
        <p:spPr bwMode="auto">
          <a:xfrm>
            <a:off x="266700" y="1397000"/>
            <a:ext cx="2113206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spAutoFit/>
          </a:bodyPr>
          <a:lstStyle/>
          <a:p>
            <a:pPr algn="ctr"/>
            <a:r>
              <a:rPr lang="de-DE" altLang="de-DE" b="1" dirty="0" err="1"/>
              <a:t>without</a:t>
            </a:r>
            <a:r>
              <a:rPr lang="de-DE" altLang="de-DE" b="1" dirty="0"/>
              <a:t> </a:t>
            </a:r>
            <a:r>
              <a:rPr lang="de-DE" altLang="de-DE" b="1" dirty="0" err="1"/>
              <a:t>compression</a:t>
            </a:r>
            <a:endParaRPr lang="de-DE" altLang="de-DE" b="1" dirty="0"/>
          </a:p>
        </p:txBody>
      </p:sp>
      <p:sp>
        <p:nvSpPr>
          <p:cNvPr id="2066" name="Text Box 19"/>
          <p:cNvSpPr txBox="1">
            <a:spLocks noChangeArrowheads="1"/>
          </p:cNvSpPr>
          <p:nvPr/>
        </p:nvSpPr>
        <p:spPr bwMode="auto">
          <a:xfrm>
            <a:off x="400050" y="3606800"/>
            <a:ext cx="1786194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spAutoFit/>
          </a:bodyPr>
          <a:lstStyle/>
          <a:p>
            <a:pPr algn="ctr"/>
            <a:r>
              <a:rPr lang="de-DE" altLang="de-DE" b="1" dirty="0" err="1"/>
              <a:t>with</a:t>
            </a:r>
            <a:r>
              <a:rPr lang="de-DE" altLang="de-DE" b="1" dirty="0"/>
              <a:t> </a:t>
            </a:r>
            <a:r>
              <a:rPr lang="de-DE" altLang="de-DE" b="1" dirty="0" err="1"/>
              <a:t>compression</a:t>
            </a:r>
            <a:endParaRPr lang="de-DE" altLang="de-DE" b="1" dirty="0"/>
          </a:p>
        </p:txBody>
      </p:sp>
      <p:sp>
        <p:nvSpPr>
          <p:cNvPr id="2067" name="Text Box 20"/>
          <p:cNvSpPr txBox="1">
            <a:spLocks noChangeArrowheads="1"/>
          </p:cNvSpPr>
          <p:nvPr/>
        </p:nvSpPr>
        <p:spPr bwMode="auto">
          <a:xfrm>
            <a:off x="6459538" y="1658938"/>
            <a:ext cx="1951560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spAutoFit/>
          </a:bodyPr>
          <a:lstStyle/>
          <a:p>
            <a:pPr algn="ctr"/>
            <a:r>
              <a:rPr lang="tr-TR" altLang="de-DE" sz="2800" b="1" dirty="0" err="1" smtClean="0"/>
              <a:t>L</a:t>
            </a:r>
            <a:r>
              <a:rPr lang="de-DE" altLang="de-DE" sz="2800" b="1" dirty="0" err="1" smtClean="0"/>
              <a:t>ow</a:t>
            </a:r>
            <a:r>
              <a:rPr lang="de-DE" altLang="de-DE" sz="2800" b="1" dirty="0" smtClean="0"/>
              <a:t> </a:t>
            </a:r>
            <a:r>
              <a:rPr lang="de-DE" altLang="de-DE" sz="2800" b="1" dirty="0" err="1"/>
              <a:t>hit</a:t>
            </a:r>
            <a:r>
              <a:rPr lang="de-DE" altLang="de-DE" sz="2800" b="1" dirty="0"/>
              <a:t> rate </a:t>
            </a:r>
          </a:p>
        </p:txBody>
      </p:sp>
      <p:sp>
        <p:nvSpPr>
          <p:cNvPr id="2068" name="Line 21"/>
          <p:cNvSpPr>
            <a:spLocks noChangeShapeType="1"/>
          </p:cNvSpPr>
          <p:nvPr/>
        </p:nvSpPr>
        <p:spPr bwMode="auto">
          <a:xfrm>
            <a:off x="5772150" y="1905000"/>
            <a:ext cx="428625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lIns="0" tIns="0" anchor="ctr"/>
          <a:lstStyle/>
          <a:p>
            <a:endParaRPr lang="tr-TR"/>
          </a:p>
        </p:txBody>
      </p:sp>
      <p:sp>
        <p:nvSpPr>
          <p:cNvPr id="2069" name="Line 22"/>
          <p:cNvSpPr>
            <a:spLocks noChangeShapeType="1"/>
          </p:cNvSpPr>
          <p:nvPr/>
        </p:nvSpPr>
        <p:spPr bwMode="auto">
          <a:xfrm>
            <a:off x="5781675" y="5162550"/>
            <a:ext cx="428625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lIns="0" tIns="0" anchor="ctr"/>
          <a:lstStyle/>
          <a:p>
            <a:endParaRPr lang="tr-TR"/>
          </a:p>
        </p:txBody>
      </p:sp>
      <p:sp>
        <p:nvSpPr>
          <p:cNvPr id="2070" name="Text Box 23"/>
          <p:cNvSpPr txBox="1">
            <a:spLocks noChangeArrowheads="1"/>
          </p:cNvSpPr>
          <p:nvPr/>
        </p:nvSpPr>
        <p:spPr bwMode="auto">
          <a:xfrm>
            <a:off x="6580188" y="4706938"/>
            <a:ext cx="1612750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spAutoFit/>
          </a:bodyPr>
          <a:lstStyle/>
          <a:p>
            <a:pPr algn="ctr"/>
            <a:r>
              <a:rPr lang="tr-TR" altLang="de-DE" sz="2800" b="1" dirty="0" err="1" smtClean="0"/>
              <a:t>I</a:t>
            </a:r>
            <a:r>
              <a:rPr lang="de-DE" altLang="de-DE" sz="2800" b="1" dirty="0" err="1" smtClean="0"/>
              <a:t>ncreased</a:t>
            </a:r>
            <a:r>
              <a:rPr lang="de-DE" altLang="de-DE" sz="2800" b="1" dirty="0" smtClean="0"/>
              <a:t> </a:t>
            </a:r>
            <a:endParaRPr lang="de-DE" altLang="de-DE" sz="2800" b="1" dirty="0"/>
          </a:p>
          <a:p>
            <a:pPr algn="ctr"/>
            <a:r>
              <a:rPr lang="de-DE" altLang="de-DE" sz="2800" b="1" dirty="0" err="1"/>
              <a:t>hit</a:t>
            </a:r>
            <a:r>
              <a:rPr lang="de-DE" altLang="de-DE" sz="2800" b="1" dirty="0"/>
              <a:t> rate </a:t>
            </a:r>
          </a:p>
        </p:txBody>
      </p:sp>
      <p:sp>
        <p:nvSpPr>
          <p:cNvPr id="2071" name="Text Box 24"/>
          <p:cNvSpPr txBox="1">
            <a:spLocks noChangeArrowheads="1"/>
          </p:cNvSpPr>
          <p:nvPr/>
        </p:nvSpPr>
        <p:spPr bwMode="auto">
          <a:xfrm>
            <a:off x="425450" y="5707063"/>
            <a:ext cx="871855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de-DE" altLang="de-DE" sz="1900" b="1"/>
              <a:t>patient fixation and abdominal compression enable higher target stability</a:t>
            </a:r>
          </a:p>
          <a:p>
            <a:pPr algn="ctr">
              <a:lnSpc>
                <a:spcPct val="125000"/>
              </a:lnSpc>
            </a:pPr>
            <a:endParaRPr lang="de-DE" altLang="de-DE" sz="1900" b="1"/>
          </a:p>
        </p:txBody>
      </p:sp>
      <p:sp>
        <p:nvSpPr>
          <p:cNvPr id="2072" name="Line 25"/>
          <p:cNvSpPr>
            <a:spLocks noChangeShapeType="1"/>
          </p:cNvSpPr>
          <p:nvPr/>
        </p:nvSpPr>
        <p:spPr bwMode="auto">
          <a:xfrm>
            <a:off x="628650" y="6457950"/>
            <a:ext cx="428625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lIns="0" tIns="0" anchor="ctr"/>
          <a:lstStyle/>
          <a:p>
            <a:endParaRPr lang="tr-TR"/>
          </a:p>
        </p:txBody>
      </p:sp>
      <p:sp>
        <p:nvSpPr>
          <p:cNvPr id="2073" name="Rectangle 26"/>
          <p:cNvSpPr>
            <a:spLocks noChangeArrowheads="1"/>
          </p:cNvSpPr>
          <p:nvPr/>
        </p:nvSpPr>
        <p:spPr bwMode="auto">
          <a:xfrm>
            <a:off x="5610225" y="2390775"/>
            <a:ext cx="3409950" cy="2181225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</p:spPr>
        <p:txBody>
          <a:bodyPr wrap="none" lIns="0" tIns="0" anchor="ctr"/>
          <a:lstStyle/>
          <a:p>
            <a:endParaRPr lang="de-DE" altLang="de-DE"/>
          </a:p>
        </p:txBody>
      </p:sp>
      <p:sp>
        <p:nvSpPr>
          <p:cNvPr id="2074" name="Rectangle 27"/>
          <p:cNvSpPr>
            <a:spLocks noChangeArrowheads="1"/>
          </p:cNvSpPr>
          <p:nvPr/>
        </p:nvSpPr>
        <p:spPr bwMode="auto">
          <a:xfrm>
            <a:off x="5476875" y="1419225"/>
            <a:ext cx="3552825" cy="847725"/>
          </a:xfrm>
          <a:prstGeom prst="rect">
            <a:avLst/>
          </a:prstGeom>
          <a:noFill/>
          <a:ln w="19050">
            <a:solidFill>
              <a:srgbClr val="FF6600"/>
            </a:solidFill>
            <a:miter lim="800000"/>
            <a:headEnd/>
            <a:tailEnd/>
          </a:ln>
        </p:spPr>
        <p:txBody>
          <a:bodyPr wrap="none" lIns="0" tIns="0" anchor="ctr"/>
          <a:lstStyle/>
          <a:p>
            <a:endParaRPr lang="de-DE" altLang="de-DE"/>
          </a:p>
        </p:txBody>
      </p:sp>
      <p:sp>
        <p:nvSpPr>
          <p:cNvPr id="2075" name="Rectangle 28"/>
          <p:cNvSpPr>
            <a:spLocks noChangeArrowheads="1"/>
          </p:cNvSpPr>
          <p:nvPr/>
        </p:nvSpPr>
        <p:spPr bwMode="auto">
          <a:xfrm>
            <a:off x="5391150" y="1428750"/>
            <a:ext cx="276225" cy="8286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lIns="0" tIns="0" anchor="ctr"/>
          <a:lstStyle/>
          <a:p>
            <a:endParaRPr lang="de-DE" altLang="de-DE"/>
          </a:p>
        </p:txBody>
      </p:sp>
      <p:sp>
        <p:nvSpPr>
          <p:cNvPr id="2076" name="Rectangle 29"/>
          <p:cNvSpPr>
            <a:spLocks noChangeArrowheads="1"/>
          </p:cNvSpPr>
          <p:nvPr/>
        </p:nvSpPr>
        <p:spPr bwMode="auto">
          <a:xfrm>
            <a:off x="5486400" y="4657725"/>
            <a:ext cx="3533775" cy="942975"/>
          </a:xfrm>
          <a:prstGeom prst="rect">
            <a:avLst/>
          </a:prstGeom>
          <a:noFill/>
          <a:ln w="19050">
            <a:solidFill>
              <a:srgbClr val="99CC00"/>
            </a:solidFill>
            <a:miter lim="800000"/>
            <a:headEnd/>
            <a:tailEnd/>
          </a:ln>
        </p:spPr>
        <p:txBody>
          <a:bodyPr wrap="none" lIns="0" tIns="0" anchor="ctr"/>
          <a:lstStyle/>
          <a:p>
            <a:endParaRPr lang="de-DE" altLang="de-DE"/>
          </a:p>
        </p:txBody>
      </p:sp>
      <p:sp>
        <p:nvSpPr>
          <p:cNvPr id="2077" name="Rectangle 30"/>
          <p:cNvSpPr>
            <a:spLocks noChangeArrowheads="1"/>
          </p:cNvSpPr>
          <p:nvPr/>
        </p:nvSpPr>
        <p:spPr bwMode="auto">
          <a:xfrm>
            <a:off x="5391150" y="4667250"/>
            <a:ext cx="276225" cy="9144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lIns="0" tIns="0" anchor="ctr"/>
          <a:lstStyle/>
          <a:p>
            <a:endParaRPr lang="de-DE" altLang="de-DE"/>
          </a:p>
        </p:txBody>
      </p:sp>
      <p:graphicFrame>
        <p:nvGraphicFramePr>
          <p:cNvPr id="2051" name="Object 31"/>
          <p:cNvGraphicFramePr>
            <a:graphicFrameLocks noChangeAspect="1"/>
          </p:cNvGraphicFramePr>
          <p:nvPr/>
        </p:nvGraphicFramePr>
        <p:xfrm>
          <a:off x="5667375" y="2506663"/>
          <a:ext cx="3154363" cy="2103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418" name="Diagramm" r:id="rId10" imgW="6089040" imgH="4055400" progId="">
                  <p:embed followColorScheme="full"/>
                </p:oleObj>
              </mc:Choice>
              <mc:Fallback>
                <p:oleObj name="Diagramm" r:id="rId10" imgW="6089040" imgH="4055400" progId="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67375" y="2506663"/>
                        <a:ext cx="3154363" cy="21034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78" name="Text Box 32"/>
          <p:cNvSpPr txBox="1">
            <a:spLocks noChangeArrowheads="1"/>
          </p:cNvSpPr>
          <p:nvPr/>
        </p:nvSpPr>
        <p:spPr bwMode="auto">
          <a:xfrm>
            <a:off x="1150938" y="6311900"/>
            <a:ext cx="6418488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spAutoFit/>
          </a:bodyPr>
          <a:lstStyle/>
          <a:p>
            <a:pPr algn="ctr"/>
            <a:r>
              <a:rPr lang="tr-TR" altLang="de-DE" sz="2400" b="1" dirty="0" smtClean="0">
                <a:solidFill>
                  <a:srgbClr val="FFFF00"/>
                </a:solidFill>
              </a:rPr>
              <a:t>B</a:t>
            </a:r>
            <a:r>
              <a:rPr lang="de-DE" altLang="de-DE" sz="2400" b="1" dirty="0" err="1" smtClean="0">
                <a:solidFill>
                  <a:srgbClr val="FFFF00"/>
                </a:solidFill>
              </a:rPr>
              <a:t>etter</a:t>
            </a:r>
            <a:r>
              <a:rPr lang="de-DE" altLang="de-DE" sz="2400" b="1" dirty="0" smtClean="0">
                <a:solidFill>
                  <a:srgbClr val="FFFF00"/>
                </a:solidFill>
              </a:rPr>
              <a:t> </a:t>
            </a:r>
            <a:r>
              <a:rPr lang="de-DE" altLang="de-DE" sz="2400" b="1" dirty="0" err="1">
                <a:solidFill>
                  <a:srgbClr val="FFFF00"/>
                </a:solidFill>
              </a:rPr>
              <a:t>stone</a:t>
            </a:r>
            <a:r>
              <a:rPr lang="de-DE" altLang="de-DE" sz="2400" b="1" dirty="0">
                <a:solidFill>
                  <a:srgbClr val="FFFF00"/>
                </a:solidFill>
              </a:rPr>
              <a:t> </a:t>
            </a:r>
            <a:r>
              <a:rPr lang="de-DE" altLang="de-DE" sz="2400" b="1" dirty="0" err="1">
                <a:solidFill>
                  <a:srgbClr val="FFFF00"/>
                </a:solidFill>
              </a:rPr>
              <a:t>fragmentation</a:t>
            </a:r>
            <a:r>
              <a:rPr lang="de-DE" altLang="de-DE" sz="2400" b="1" dirty="0">
                <a:solidFill>
                  <a:srgbClr val="FFFF00"/>
                </a:solidFill>
              </a:rPr>
              <a:t> + </a:t>
            </a:r>
            <a:r>
              <a:rPr lang="de-DE" altLang="de-DE" sz="2400" b="1" dirty="0" err="1">
                <a:solidFill>
                  <a:srgbClr val="FFFF00"/>
                </a:solidFill>
              </a:rPr>
              <a:t>reduced</a:t>
            </a:r>
            <a:r>
              <a:rPr lang="de-DE" altLang="de-DE" sz="2400" b="1" dirty="0">
                <a:solidFill>
                  <a:srgbClr val="FFFF00"/>
                </a:solidFill>
              </a:rPr>
              <a:t> </a:t>
            </a:r>
            <a:r>
              <a:rPr lang="de-DE" altLang="de-DE" sz="2400" b="1" dirty="0" err="1">
                <a:solidFill>
                  <a:srgbClr val="FFFF00"/>
                </a:solidFill>
              </a:rPr>
              <a:t>side</a:t>
            </a:r>
            <a:r>
              <a:rPr lang="de-DE" altLang="de-DE" sz="2400" b="1" dirty="0">
                <a:solidFill>
                  <a:srgbClr val="FFFF00"/>
                </a:solidFill>
              </a:rPr>
              <a:t> </a:t>
            </a:r>
            <a:r>
              <a:rPr lang="de-DE" altLang="de-DE" sz="2400" b="1" dirty="0" err="1">
                <a:solidFill>
                  <a:srgbClr val="FFFF00"/>
                </a:solidFill>
              </a:rPr>
              <a:t>effects</a:t>
            </a:r>
            <a:endParaRPr lang="de-DE" altLang="de-DE" sz="2400" b="1" dirty="0">
              <a:solidFill>
                <a:srgbClr val="FFFF00"/>
              </a:solidFill>
            </a:endParaRPr>
          </a:p>
        </p:txBody>
      </p:sp>
      <p:sp>
        <p:nvSpPr>
          <p:cNvPr id="2079" name="Text Box 33"/>
          <p:cNvSpPr txBox="1">
            <a:spLocks noChangeArrowheads="1"/>
          </p:cNvSpPr>
          <p:nvPr/>
        </p:nvSpPr>
        <p:spPr bwMode="auto">
          <a:xfrm>
            <a:off x="5688013" y="2366963"/>
            <a:ext cx="6572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spAutoFit/>
          </a:bodyPr>
          <a:lstStyle/>
          <a:p>
            <a:r>
              <a:rPr lang="de-DE" altLang="de-DE" sz="1200" b="1">
                <a:solidFill>
                  <a:srgbClr val="CCCCCC"/>
                </a:solidFill>
              </a:rPr>
              <a:t>efficacy</a:t>
            </a:r>
          </a:p>
        </p:txBody>
      </p:sp>
      <p:sp>
        <p:nvSpPr>
          <p:cNvPr id="2080" name="Text Box 34"/>
          <p:cNvSpPr txBox="1">
            <a:spLocks noChangeArrowheads="1"/>
          </p:cNvSpPr>
          <p:nvPr/>
        </p:nvSpPr>
        <p:spPr bwMode="auto">
          <a:xfrm>
            <a:off x="8196263" y="4238625"/>
            <a:ext cx="795337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spAutoFit/>
          </a:bodyPr>
          <a:lstStyle/>
          <a:p>
            <a:r>
              <a:rPr lang="de-DE" altLang="de-DE" sz="1000" b="1">
                <a:solidFill>
                  <a:srgbClr val="CCCCCC"/>
                </a:solidFill>
              </a:rPr>
              <a:t>movements</a:t>
            </a:r>
          </a:p>
        </p:txBody>
      </p:sp>
      <p:sp>
        <p:nvSpPr>
          <p:cNvPr id="2081" name="Rectangle 35"/>
          <p:cNvSpPr>
            <a:spLocks noChangeArrowheads="1"/>
          </p:cNvSpPr>
          <p:nvPr/>
        </p:nvSpPr>
        <p:spPr bwMode="auto">
          <a:xfrm>
            <a:off x="71438" y="12700"/>
            <a:ext cx="2733675" cy="71437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lIns="0" tIns="0" anchor="ctr"/>
          <a:lstStyle/>
          <a:p>
            <a:endParaRPr lang="de-DE" altLang="de-DE"/>
          </a:p>
        </p:txBody>
      </p:sp>
      <p:sp>
        <p:nvSpPr>
          <p:cNvPr id="2082" name="Text Box 36"/>
          <p:cNvSpPr txBox="1">
            <a:spLocks noChangeArrowheads="1"/>
          </p:cNvSpPr>
          <p:nvPr/>
        </p:nvSpPr>
        <p:spPr bwMode="auto">
          <a:xfrm>
            <a:off x="71438" y="119063"/>
            <a:ext cx="2374817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spAutoFit/>
          </a:bodyPr>
          <a:lstStyle/>
          <a:p>
            <a:r>
              <a:rPr lang="tr-TR" altLang="de-DE" sz="2800" b="1" dirty="0" smtClean="0"/>
              <a:t>P</a:t>
            </a:r>
            <a:r>
              <a:rPr lang="de-DE" altLang="de-DE" sz="2800" b="1" dirty="0" err="1" smtClean="0"/>
              <a:t>atient</a:t>
            </a:r>
            <a:r>
              <a:rPr lang="de-DE" altLang="de-DE" sz="2800" b="1" dirty="0" smtClean="0"/>
              <a:t> </a:t>
            </a:r>
            <a:r>
              <a:rPr lang="de-DE" altLang="de-DE" sz="2800" b="1" dirty="0" err="1"/>
              <a:t>fixation</a:t>
            </a:r>
            <a:endParaRPr lang="de-DE" altLang="de-DE" sz="2800" b="1" dirty="0"/>
          </a:p>
        </p:txBody>
      </p:sp>
      <p:sp>
        <p:nvSpPr>
          <p:cNvPr id="2083" name="Rectangle 37"/>
          <p:cNvSpPr>
            <a:spLocks noChangeArrowheads="1"/>
          </p:cNvSpPr>
          <p:nvPr/>
        </p:nvSpPr>
        <p:spPr bwMode="auto">
          <a:xfrm>
            <a:off x="3005138" y="12700"/>
            <a:ext cx="5972175" cy="684213"/>
          </a:xfrm>
          <a:prstGeom prst="rect">
            <a:avLst/>
          </a:prstGeom>
          <a:solidFill>
            <a:srgbClr val="3366FF"/>
          </a:solidFill>
          <a:ln w="9525">
            <a:noFill/>
            <a:miter lim="800000"/>
            <a:headEnd/>
            <a:tailEnd/>
          </a:ln>
        </p:spPr>
        <p:txBody>
          <a:bodyPr wrap="none" lIns="0" tIns="0" anchor="ctr"/>
          <a:lstStyle/>
          <a:p>
            <a:endParaRPr lang="de-DE" altLang="de-DE"/>
          </a:p>
        </p:txBody>
      </p:sp>
      <p:sp>
        <p:nvSpPr>
          <p:cNvPr id="2084" name="Text Box 38"/>
          <p:cNvSpPr txBox="1">
            <a:spLocks noChangeArrowheads="1"/>
          </p:cNvSpPr>
          <p:nvPr/>
        </p:nvSpPr>
        <p:spPr bwMode="auto">
          <a:xfrm>
            <a:off x="4179888" y="103188"/>
            <a:ext cx="3181192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spAutoFit/>
          </a:bodyPr>
          <a:lstStyle/>
          <a:p>
            <a:pPr algn="ctr"/>
            <a:r>
              <a:rPr lang="tr-TR" altLang="de-DE" sz="2400" b="1" dirty="0" smtClean="0">
                <a:solidFill>
                  <a:srgbClr val="FFFF00"/>
                </a:solidFill>
              </a:rPr>
              <a:t>A</a:t>
            </a:r>
            <a:r>
              <a:rPr lang="de-DE" altLang="de-DE" sz="2400" b="1" dirty="0" err="1" smtClean="0">
                <a:solidFill>
                  <a:srgbClr val="FFFF00"/>
                </a:solidFill>
              </a:rPr>
              <a:t>bdominal</a:t>
            </a:r>
            <a:r>
              <a:rPr lang="de-DE" altLang="de-DE" sz="2400" b="1" dirty="0" smtClean="0">
                <a:solidFill>
                  <a:srgbClr val="FFFF00"/>
                </a:solidFill>
              </a:rPr>
              <a:t> </a:t>
            </a:r>
            <a:r>
              <a:rPr lang="de-DE" altLang="de-DE" sz="2400" b="1" dirty="0" err="1">
                <a:solidFill>
                  <a:srgbClr val="FFFF00"/>
                </a:solidFill>
              </a:rPr>
              <a:t>compression</a:t>
            </a:r>
            <a:endParaRPr lang="de-DE" altLang="de-DE" sz="2400" b="1" dirty="0">
              <a:solidFill>
                <a:srgbClr val="FFFF00"/>
              </a:solidFill>
            </a:endParaRPr>
          </a:p>
        </p:txBody>
      </p:sp>
      <p:sp>
        <p:nvSpPr>
          <p:cNvPr id="2085" name="Rectangle 39"/>
          <p:cNvSpPr>
            <a:spLocks noChangeArrowheads="1"/>
          </p:cNvSpPr>
          <p:nvPr/>
        </p:nvSpPr>
        <p:spPr bwMode="auto">
          <a:xfrm>
            <a:off x="114300" y="5667375"/>
            <a:ext cx="371475" cy="1114425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</p:spPr>
        <p:txBody>
          <a:bodyPr wrap="none" lIns="0" tIns="0" anchor="ctr"/>
          <a:lstStyle/>
          <a:p>
            <a:endParaRPr lang="de-DE" altLang="de-DE"/>
          </a:p>
        </p:txBody>
      </p:sp>
      <p:sp>
        <p:nvSpPr>
          <p:cNvPr id="2086" name="Text Box 40"/>
          <p:cNvSpPr txBox="1">
            <a:spLocks noChangeArrowheads="1"/>
          </p:cNvSpPr>
          <p:nvPr/>
        </p:nvSpPr>
        <p:spPr bwMode="auto">
          <a:xfrm>
            <a:off x="161925" y="5772150"/>
            <a:ext cx="346075" cy="96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spAutoFit/>
          </a:bodyPr>
          <a:lstStyle/>
          <a:p>
            <a:r>
              <a:rPr lang="de-DE" altLang="de-DE" sz="6000" b="1">
                <a:solidFill>
                  <a:srgbClr val="FFFF00"/>
                </a:solidFill>
              </a:rPr>
              <a:t>!</a:t>
            </a:r>
          </a:p>
        </p:txBody>
      </p:sp>
      <p:sp>
        <p:nvSpPr>
          <p:cNvPr id="39" name="38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TÜAK- V. KARADENİZ SEMPOZYUMU                                   September 07, 2019     Trabzon/ TURKEY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0453053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1 Başlık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b="1" dirty="0" smtClean="0"/>
              <a:t>Management of </a:t>
            </a:r>
            <a:r>
              <a:rPr lang="tr-TR" b="1" dirty="0" err="1" smtClean="0"/>
              <a:t>urinary</a:t>
            </a:r>
            <a:r>
              <a:rPr lang="tr-TR" b="1" dirty="0" smtClean="0"/>
              <a:t> </a:t>
            </a:r>
            <a:r>
              <a:rPr lang="tr-TR" b="1" dirty="0" err="1" smtClean="0"/>
              <a:t>stones</a:t>
            </a:r>
            <a:r>
              <a:rPr lang="tr-TR" b="1" dirty="0" smtClean="0"/>
              <a:t>...</a:t>
            </a:r>
            <a:br>
              <a:rPr lang="tr-TR" b="1" dirty="0" smtClean="0"/>
            </a:br>
            <a:r>
              <a:rPr lang="tr-TR" sz="4000" b="1" dirty="0" smtClean="0"/>
              <a:t>SWL: </a:t>
            </a:r>
            <a:r>
              <a:rPr lang="tr-TR" sz="4000" b="1" dirty="0" err="1" smtClean="0"/>
              <a:t>The</a:t>
            </a:r>
            <a:r>
              <a:rPr lang="tr-TR" sz="4000" b="1" dirty="0" smtClean="0"/>
              <a:t> </a:t>
            </a:r>
            <a:r>
              <a:rPr lang="tr-TR" sz="4000" b="1" dirty="0" err="1" smtClean="0"/>
              <a:t>only</a:t>
            </a:r>
            <a:r>
              <a:rPr lang="tr-TR" sz="4000" b="1" dirty="0" smtClean="0"/>
              <a:t> </a:t>
            </a:r>
            <a:r>
              <a:rPr lang="tr-TR" sz="4000" b="1" u="sng" dirty="0" err="1" smtClean="0">
                <a:solidFill>
                  <a:srgbClr val="FF0000"/>
                </a:solidFill>
              </a:rPr>
              <a:t>noninvasive</a:t>
            </a:r>
            <a:r>
              <a:rPr lang="tr-TR" sz="4000" b="1" dirty="0" smtClean="0"/>
              <a:t> </a:t>
            </a:r>
            <a:r>
              <a:rPr lang="tr-TR" sz="4000" b="1" dirty="0" err="1" smtClean="0"/>
              <a:t>option</a:t>
            </a:r>
            <a:r>
              <a:rPr lang="tr-TR" sz="4000" b="1" dirty="0" smtClean="0"/>
              <a:t>..</a:t>
            </a:r>
          </a:p>
        </p:txBody>
      </p:sp>
      <p:pic>
        <p:nvPicPr>
          <p:cNvPr id="10243" name="Picture 2" descr="C:\Users\kemal\Pictures\IJU-29-200-g003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549400" y="1905000"/>
            <a:ext cx="6045200" cy="4114800"/>
          </a:xfrm>
          <a:noFill/>
        </p:spPr>
      </p:pic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schemeClr val="tx1"/>
                </a:solidFill>
              </a:rPr>
              <a:t>TÜAK- V. KARADENİZ SEMPOZYUMU                                   September 07, 2019     Trabzon/ TURKEY</a:t>
            </a:r>
            <a:endParaRPr lang="tr-T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468313" y="0"/>
            <a:ext cx="4227512" cy="6858000"/>
            <a:chOff x="1474" y="0"/>
            <a:chExt cx="2663" cy="4320"/>
          </a:xfrm>
        </p:grpSpPr>
        <p:pic>
          <p:nvPicPr>
            <p:cNvPr id="20485" name="Picture 4"/>
            <p:cNvPicPr>
              <a:picLocks noChangeAspect="1" noChangeArrowheads="1"/>
            </p:cNvPicPr>
            <p:nvPr/>
          </p:nvPicPr>
          <p:blipFill>
            <a:blip r:embed="rId2"/>
            <a:srcRect l="20682" t="9109" r="37001"/>
            <a:stretch>
              <a:fillRect/>
            </a:stretch>
          </p:blipFill>
          <p:spPr bwMode="auto">
            <a:xfrm>
              <a:off x="1474" y="0"/>
              <a:ext cx="2663" cy="4320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</p:pic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1927" y="346"/>
              <a:ext cx="318" cy="770"/>
              <a:chOff x="1927" y="346"/>
              <a:chExt cx="318" cy="770"/>
            </a:xfrm>
          </p:grpSpPr>
          <p:sp>
            <p:nvSpPr>
              <p:cNvPr id="20500" name="Oval 6"/>
              <p:cNvSpPr>
                <a:spLocks noChangeArrowheads="1"/>
              </p:cNvSpPr>
              <p:nvPr/>
            </p:nvSpPr>
            <p:spPr bwMode="auto">
              <a:xfrm>
                <a:off x="1927" y="346"/>
                <a:ext cx="181" cy="181"/>
              </a:xfrm>
              <a:prstGeom prst="ellipse">
                <a:avLst/>
              </a:prstGeom>
              <a:solidFill>
                <a:srgbClr val="FFCC66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altLang="de-DE"/>
              </a:p>
            </p:txBody>
          </p:sp>
          <p:sp>
            <p:nvSpPr>
              <p:cNvPr id="20501" name="Oval 7"/>
              <p:cNvSpPr>
                <a:spLocks noChangeArrowheads="1"/>
              </p:cNvSpPr>
              <p:nvPr/>
            </p:nvSpPr>
            <p:spPr bwMode="auto">
              <a:xfrm>
                <a:off x="2064" y="935"/>
                <a:ext cx="181" cy="181"/>
              </a:xfrm>
              <a:prstGeom prst="ellipse">
                <a:avLst/>
              </a:prstGeom>
              <a:solidFill>
                <a:srgbClr val="FFCC66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altLang="de-DE"/>
              </a:p>
            </p:txBody>
          </p:sp>
        </p:grpSp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2426" y="1207"/>
              <a:ext cx="317" cy="1089"/>
              <a:chOff x="2426" y="1207"/>
              <a:chExt cx="317" cy="1089"/>
            </a:xfrm>
          </p:grpSpPr>
          <p:sp>
            <p:nvSpPr>
              <p:cNvPr id="20497" name="Oval 9"/>
              <p:cNvSpPr>
                <a:spLocks noChangeArrowheads="1"/>
              </p:cNvSpPr>
              <p:nvPr/>
            </p:nvSpPr>
            <p:spPr bwMode="auto">
              <a:xfrm>
                <a:off x="2426" y="1207"/>
                <a:ext cx="181" cy="181"/>
              </a:xfrm>
              <a:prstGeom prst="ellipse">
                <a:avLst/>
              </a:prstGeom>
              <a:solidFill>
                <a:srgbClr val="FFCC66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altLang="de-DE"/>
              </a:p>
            </p:txBody>
          </p:sp>
          <p:sp>
            <p:nvSpPr>
              <p:cNvPr id="20498" name="Oval 10"/>
              <p:cNvSpPr>
                <a:spLocks noChangeArrowheads="1"/>
              </p:cNvSpPr>
              <p:nvPr/>
            </p:nvSpPr>
            <p:spPr bwMode="auto">
              <a:xfrm>
                <a:off x="2472" y="2115"/>
                <a:ext cx="181" cy="181"/>
              </a:xfrm>
              <a:prstGeom prst="ellipse">
                <a:avLst/>
              </a:prstGeom>
              <a:solidFill>
                <a:srgbClr val="FFCC66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altLang="de-DE"/>
              </a:p>
            </p:txBody>
          </p:sp>
          <p:sp>
            <p:nvSpPr>
              <p:cNvPr id="20499" name="Oval 11"/>
              <p:cNvSpPr>
                <a:spLocks noChangeArrowheads="1"/>
              </p:cNvSpPr>
              <p:nvPr/>
            </p:nvSpPr>
            <p:spPr bwMode="auto">
              <a:xfrm>
                <a:off x="2562" y="1616"/>
                <a:ext cx="181" cy="181"/>
              </a:xfrm>
              <a:prstGeom prst="ellipse">
                <a:avLst/>
              </a:prstGeom>
              <a:solidFill>
                <a:srgbClr val="FFCC66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altLang="de-DE"/>
              </a:p>
            </p:txBody>
          </p:sp>
        </p:grpSp>
        <p:sp>
          <p:nvSpPr>
            <p:cNvPr id="20488" name="Oval 12"/>
            <p:cNvSpPr>
              <a:spLocks noChangeArrowheads="1"/>
            </p:cNvSpPr>
            <p:nvPr/>
          </p:nvSpPr>
          <p:spPr bwMode="auto">
            <a:xfrm>
              <a:off x="2426" y="2341"/>
              <a:ext cx="181" cy="181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 altLang="de-DE"/>
            </a:p>
          </p:txBody>
        </p:sp>
        <p:grpSp>
          <p:nvGrpSpPr>
            <p:cNvPr id="5" name="Group 13"/>
            <p:cNvGrpSpPr>
              <a:grpSpLocks/>
            </p:cNvGrpSpPr>
            <p:nvPr/>
          </p:nvGrpSpPr>
          <p:grpSpPr bwMode="auto">
            <a:xfrm>
              <a:off x="1746" y="2478"/>
              <a:ext cx="1497" cy="1179"/>
              <a:chOff x="1746" y="2478"/>
              <a:chExt cx="1497" cy="1179"/>
            </a:xfrm>
          </p:grpSpPr>
          <p:sp>
            <p:nvSpPr>
              <p:cNvPr id="20493" name="Oval 14"/>
              <p:cNvSpPr>
                <a:spLocks noChangeArrowheads="1"/>
              </p:cNvSpPr>
              <p:nvPr/>
            </p:nvSpPr>
            <p:spPr bwMode="auto">
              <a:xfrm>
                <a:off x="2426" y="3067"/>
                <a:ext cx="181" cy="181"/>
              </a:xfrm>
              <a:prstGeom prst="ellipse">
                <a:avLst/>
              </a:prstGeom>
              <a:solidFill>
                <a:srgbClr val="FFCC66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altLang="de-DE"/>
              </a:p>
            </p:txBody>
          </p:sp>
          <p:sp>
            <p:nvSpPr>
              <p:cNvPr id="20494" name="Line 15"/>
              <p:cNvSpPr>
                <a:spLocks noChangeShapeType="1"/>
              </p:cNvSpPr>
              <p:nvPr/>
            </p:nvSpPr>
            <p:spPr bwMode="auto">
              <a:xfrm>
                <a:off x="1746" y="2478"/>
                <a:ext cx="1452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20495" name="Line 16"/>
              <p:cNvSpPr>
                <a:spLocks noChangeShapeType="1"/>
              </p:cNvSpPr>
              <p:nvPr/>
            </p:nvSpPr>
            <p:spPr bwMode="auto">
              <a:xfrm>
                <a:off x="1791" y="3657"/>
                <a:ext cx="1452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20496" name="Line 17"/>
              <p:cNvSpPr>
                <a:spLocks noChangeShapeType="1"/>
              </p:cNvSpPr>
              <p:nvPr/>
            </p:nvSpPr>
            <p:spPr bwMode="auto">
              <a:xfrm>
                <a:off x="1973" y="2478"/>
                <a:ext cx="0" cy="1179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tr-TR"/>
              </a:p>
            </p:txBody>
          </p:sp>
        </p:grpSp>
        <p:grpSp>
          <p:nvGrpSpPr>
            <p:cNvPr id="6" name="Group 18"/>
            <p:cNvGrpSpPr>
              <a:grpSpLocks/>
            </p:cNvGrpSpPr>
            <p:nvPr/>
          </p:nvGrpSpPr>
          <p:grpSpPr bwMode="auto">
            <a:xfrm>
              <a:off x="2426" y="3793"/>
              <a:ext cx="408" cy="527"/>
              <a:chOff x="2426" y="3793"/>
              <a:chExt cx="408" cy="527"/>
            </a:xfrm>
          </p:grpSpPr>
          <p:sp>
            <p:nvSpPr>
              <p:cNvPr id="20491" name="Oval 19"/>
              <p:cNvSpPr>
                <a:spLocks noChangeArrowheads="1"/>
              </p:cNvSpPr>
              <p:nvPr/>
            </p:nvSpPr>
            <p:spPr bwMode="auto">
              <a:xfrm>
                <a:off x="2653" y="3793"/>
                <a:ext cx="181" cy="181"/>
              </a:xfrm>
              <a:prstGeom prst="ellipse">
                <a:avLst/>
              </a:prstGeom>
              <a:solidFill>
                <a:srgbClr val="FFCC66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altLang="de-DE"/>
              </a:p>
            </p:txBody>
          </p:sp>
          <p:sp>
            <p:nvSpPr>
              <p:cNvPr id="20492" name="Oval 20"/>
              <p:cNvSpPr>
                <a:spLocks noChangeArrowheads="1"/>
              </p:cNvSpPr>
              <p:nvPr/>
            </p:nvSpPr>
            <p:spPr bwMode="auto">
              <a:xfrm>
                <a:off x="2426" y="4139"/>
                <a:ext cx="181" cy="181"/>
              </a:xfrm>
              <a:prstGeom prst="ellipse">
                <a:avLst/>
              </a:prstGeom>
              <a:solidFill>
                <a:srgbClr val="FFCC66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altLang="de-DE"/>
              </a:p>
            </p:txBody>
          </p:sp>
        </p:grpSp>
      </p:grpSp>
      <p:sp>
        <p:nvSpPr>
          <p:cNvPr id="20483" name="Rectangle 22"/>
          <p:cNvSpPr>
            <a:spLocks noChangeArrowheads="1"/>
          </p:cNvSpPr>
          <p:nvPr/>
        </p:nvSpPr>
        <p:spPr bwMode="auto">
          <a:xfrm>
            <a:off x="4859338" y="1700213"/>
            <a:ext cx="4033837" cy="2592387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 altLang="de-DE"/>
          </a:p>
        </p:txBody>
      </p:sp>
      <p:sp>
        <p:nvSpPr>
          <p:cNvPr id="20484" name="Rectangle 23"/>
          <p:cNvSpPr>
            <a:spLocks noChangeArrowheads="1"/>
          </p:cNvSpPr>
          <p:nvPr/>
        </p:nvSpPr>
        <p:spPr bwMode="auto">
          <a:xfrm>
            <a:off x="5003800" y="1844675"/>
            <a:ext cx="360045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de-DE" sz="2400" b="1" dirty="0">
                <a:solidFill>
                  <a:srgbClr val="FF0000"/>
                </a:solidFill>
              </a:rPr>
              <a:t>Observe and avoid </a:t>
            </a:r>
            <a:r>
              <a:rPr lang="en-US" altLang="de-DE" sz="2400" b="1" dirty="0"/>
              <a:t>every </a:t>
            </a:r>
            <a:r>
              <a:rPr lang="en-US" altLang="de-DE" sz="2400" b="1" dirty="0" smtClean="0"/>
              <a:t>interference</a:t>
            </a:r>
            <a:r>
              <a:rPr lang="tr-TR" altLang="de-DE" sz="2400" b="1" dirty="0" smtClean="0"/>
              <a:t> </a:t>
            </a:r>
            <a:r>
              <a:rPr lang="en-US" altLang="de-DE" sz="2400" b="1" dirty="0" smtClean="0"/>
              <a:t>between </a:t>
            </a:r>
            <a:r>
              <a:rPr lang="en-US" altLang="de-DE" sz="2400" b="1" dirty="0"/>
              <a:t>the shock wave </a:t>
            </a:r>
            <a:r>
              <a:rPr lang="en-US" altLang="de-DE" sz="2400" b="1" dirty="0" smtClean="0"/>
              <a:t>path</a:t>
            </a:r>
            <a:r>
              <a:rPr lang="tr-TR" altLang="de-DE" sz="2400" b="1" dirty="0" smtClean="0"/>
              <a:t> </a:t>
            </a:r>
            <a:r>
              <a:rPr lang="en-US" altLang="de-DE" sz="2400" b="1" dirty="0" smtClean="0"/>
              <a:t>and </a:t>
            </a:r>
            <a:r>
              <a:rPr lang="en-US" altLang="de-DE" sz="2400" b="1" dirty="0"/>
              <a:t>skeletal structures and intestinal gas </a:t>
            </a:r>
            <a:r>
              <a:rPr lang="en-US" altLang="de-DE" sz="2400" b="1" dirty="0" smtClean="0"/>
              <a:t>!</a:t>
            </a:r>
            <a:r>
              <a:rPr lang="tr-TR" altLang="de-DE" sz="2400" b="1" dirty="0" smtClean="0"/>
              <a:t>!</a:t>
            </a:r>
            <a:endParaRPr lang="en-US" altLang="de-DE" sz="2400" b="1" dirty="0"/>
          </a:p>
        </p:txBody>
      </p:sp>
      <p:sp>
        <p:nvSpPr>
          <p:cNvPr id="22" name="21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schemeClr val="tx1"/>
                </a:solidFill>
              </a:rPr>
              <a:t>TÜAK- V. KARADENİZ SEMPOZYUMU                                   September 07, 2019     Trabzon/ TURKEY</a:t>
            </a:r>
            <a:endParaRPr lang="tr-T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786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Fig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51163" y="4038600"/>
            <a:ext cx="3051175" cy="216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 Box 7"/>
          <p:cNvSpPr txBox="1">
            <a:spLocks noChangeArrowheads="1"/>
          </p:cNvSpPr>
          <p:nvPr/>
        </p:nvSpPr>
        <p:spPr bwMode="auto">
          <a:xfrm>
            <a:off x="341313" y="3625850"/>
            <a:ext cx="270033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altLang="de-DE" sz="2000" b="1">
                <a:solidFill>
                  <a:srgbClr val="000000"/>
                </a:solidFill>
                <a:ea typeface="ヒラギノ角ゴ Pro W3"/>
                <a:cs typeface="ヒラギノ角ゴ Pro W3"/>
              </a:rPr>
              <a:t>Coupling with inclusion of air bubbles</a:t>
            </a:r>
          </a:p>
        </p:txBody>
      </p:sp>
      <p:sp>
        <p:nvSpPr>
          <p:cNvPr id="17412" name="Text Box 8"/>
          <p:cNvSpPr txBox="1">
            <a:spLocks noChangeArrowheads="1"/>
          </p:cNvSpPr>
          <p:nvPr/>
        </p:nvSpPr>
        <p:spPr bwMode="auto">
          <a:xfrm>
            <a:off x="6180138" y="3735388"/>
            <a:ext cx="272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altLang="de-DE" sz="2000" b="1">
                <a:solidFill>
                  <a:srgbClr val="000000"/>
                </a:solidFill>
                <a:ea typeface="ヒラギノ角ゴ Pro W3"/>
                <a:cs typeface="ヒラギノ角ゴ Pro W3"/>
              </a:rPr>
              <a:t>Bubble-free coupling</a:t>
            </a:r>
          </a:p>
        </p:txBody>
      </p:sp>
      <p:sp>
        <p:nvSpPr>
          <p:cNvPr id="17413" name="Line 9"/>
          <p:cNvSpPr>
            <a:spLocks noChangeShapeType="1"/>
          </p:cNvSpPr>
          <p:nvPr/>
        </p:nvSpPr>
        <p:spPr bwMode="auto">
          <a:xfrm>
            <a:off x="4054475" y="2541588"/>
            <a:ext cx="936625" cy="0"/>
          </a:xfrm>
          <a:prstGeom prst="line">
            <a:avLst/>
          </a:prstGeom>
          <a:noFill/>
          <a:ln w="76200" cmpd="dbl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r-TR"/>
          </a:p>
        </p:txBody>
      </p:sp>
      <p:sp>
        <p:nvSpPr>
          <p:cNvPr id="17414" name="Text Box 10"/>
          <p:cNvSpPr txBox="1">
            <a:spLocks noChangeArrowheads="1"/>
          </p:cNvSpPr>
          <p:nvPr/>
        </p:nvSpPr>
        <p:spPr bwMode="auto">
          <a:xfrm>
            <a:off x="639763" y="4918075"/>
            <a:ext cx="207168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altLang="de-DE" b="1">
                <a:solidFill>
                  <a:srgbClr val="000000"/>
                </a:solidFill>
              </a:rPr>
              <a:t>Manual removal of air bubbles by swiping</a:t>
            </a:r>
          </a:p>
        </p:txBody>
      </p:sp>
      <p:pic>
        <p:nvPicPr>
          <p:cNvPr id="17415" name="Grafik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3550" y="1071563"/>
            <a:ext cx="3382963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Grafik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33975" y="1111250"/>
            <a:ext cx="3371850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0688"/>
          </a:xfrm>
          <a:solidFill>
            <a:schemeClr val="bg2"/>
          </a:solidFill>
          <a:extLst/>
        </p:spPr>
        <p:txBody>
          <a:bodyPr>
            <a:normAutofit/>
          </a:bodyPr>
          <a:lstStyle/>
          <a:p>
            <a:pPr>
              <a:defRPr/>
            </a:pPr>
            <a:r>
              <a:rPr lang="nl-NL" sz="2800" b="1" dirty="0" smtClean="0"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rPr>
              <a:t> Coupling of SW-source</a:t>
            </a:r>
            <a:endParaRPr lang="nl-NL" sz="2800" b="1" dirty="0"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0" name="9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schemeClr val="tx1"/>
                </a:solidFill>
              </a:rPr>
              <a:t>TÜAK- V. KARADENİZ SEMPOZYUMU                                   September 07, 2019     Trabzon/ TURKEY</a:t>
            </a:r>
            <a:endParaRPr lang="tr-T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67482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55"/>
          <p:cNvSpPr>
            <a:spLocks noGrp="1" noChangeArrowheads="1"/>
          </p:cNvSpPr>
          <p:nvPr>
            <p:ph type="title"/>
          </p:nvPr>
        </p:nvSpPr>
        <p:spPr>
          <a:xfrm>
            <a:off x="432000" y="540000"/>
            <a:ext cx="7906458" cy="643571"/>
          </a:xfrm>
          <a:noFill/>
          <a:ln>
            <a:noFill/>
          </a:ln>
        </p:spPr>
        <p:txBody>
          <a:bodyPr anchor="t">
            <a:normAutofit/>
          </a:bodyPr>
          <a:lstStyle/>
          <a:p>
            <a:pPr algn="l" eaLnBrk="1" hangingPunct="1"/>
            <a:r>
              <a:rPr lang="en-US" altLang="en-US" sz="3200" b="1" dirty="0" smtClean="0"/>
              <a:t>Dornier Delta</a:t>
            </a:r>
            <a:r>
              <a:rPr lang="en-US" altLang="en-US" sz="3200" b="1" baseline="30000" dirty="0" smtClean="0"/>
              <a:t> </a:t>
            </a:r>
            <a:r>
              <a:rPr lang="en-US" altLang="en-US" sz="3200" b="1" dirty="0" smtClean="0"/>
              <a:t>III </a:t>
            </a:r>
            <a:r>
              <a:rPr lang="de-DE" altLang="en-US" sz="3200" b="1" dirty="0" smtClean="0"/>
              <a:t>– </a:t>
            </a:r>
            <a:r>
              <a:rPr lang="de-DE" altLang="en-US" sz="3200" b="1" i="0" dirty="0" err="1" smtClean="0"/>
              <a:t>OptiCouple</a:t>
            </a:r>
            <a:r>
              <a:rPr lang="de-DE" altLang="en-US" sz="3200" b="1" i="0" baseline="30000" dirty="0" smtClean="0"/>
              <a:t> </a:t>
            </a:r>
            <a:endParaRPr lang="en-US" altLang="en-US" sz="3200" b="1" i="0" baseline="30000" dirty="0" smtClean="0"/>
          </a:p>
        </p:txBody>
      </p:sp>
      <p:sp>
        <p:nvSpPr>
          <p:cNvPr id="12" name="Rechteck 11"/>
          <p:cNvSpPr/>
          <p:nvPr/>
        </p:nvSpPr>
        <p:spPr>
          <a:xfrm>
            <a:off x="432001" y="1183571"/>
            <a:ext cx="7035600" cy="384085"/>
          </a:xfrm>
          <a:prstGeom prst="rect">
            <a:avLst/>
          </a:prstGeom>
        </p:spPr>
        <p:txBody>
          <a:bodyPr wrap="square" lIns="75568" tIns="37785" rIns="75568" bIns="37785">
            <a:spAutoFit/>
          </a:bodyPr>
          <a:lstStyle/>
          <a:p>
            <a:pPr lvl="0">
              <a:defRPr/>
            </a:pPr>
            <a:r>
              <a:rPr lang="de-DE" sz="2000" b="1" dirty="0" err="1">
                <a:solidFill>
                  <a:srgbClr val="686663"/>
                </a:solidFill>
                <a:latin typeface="Arial"/>
              </a:rPr>
              <a:t>Enhances</a:t>
            </a:r>
            <a:r>
              <a:rPr lang="de-DE" sz="2000" b="1" dirty="0">
                <a:solidFill>
                  <a:srgbClr val="686663"/>
                </a:solidFill>
                <a:latin typeface="Arial"/>
              </a:rPr>
              <a:t> </a:t>
            </a:r>
            <a:r>
              <a:rPr lang="de-DE" sz="2000" b="1" dirty="0" err="1">
                <a:solidFill>
                  <a:srgbClr val="686663"/>
                </a:solidFill>
                <a:latin typeface="Arial"/>
              </a:rPr>
              <a:t>treatment</a:t>
            </a:r>
            <a:r>
              <a:rPr lang="de-DE" sz="2000" b="1" dirty="0">
                <a:solidFill>
                  <a:srgbClr val="686663"/>
                </a:solidFill>
                <a:latin typeface="Arial"/>
              </a:rPr>
              <a:t> </a:t>
            </a:r>
            <a:r>
              <a:rPr lang="de-DE" sz="2000" b="1" dirty="0" err="1">
                <a:solidFill>
                  <a:srgbClr val="686663"/>
                </a:solidFill>
                <a:latin typeface="Arial"/>
              </a:rPr>
              <a:t>efficiency</a:t>
            </a:r>
            <a:endParaRPr lang="de-DE" sz="2000" b="1" dirty="0">
              <a:solidFill>
                <a:srgbClr val="68666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WordArt 11"/>
          <p:cNvSpPr>
            <a:spLocks noChangeArrowheads="1" noChangeShapeType="1" noTextEdit="1"/>
          </p:cNvSpPr>
          <p:nvPr/>
        </p:nvSpPr>
        <p:spPr bwMode="auto">
          <a:xfrm rot="21419233">
            <a:off x="7474080" y="1290506"/>
            <a:ext cx="585787" cy="2619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00" kern="1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srgbClr val="EA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USP!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1867941"/>
            <a:ext cx="86995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2404516"/>
            <a:ext cx="4389437" cy="251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936" y="3199853"/>
            <a:ext cx="3590925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4" y="5114925"/>
            <a:ext cx="3328987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TÜAK- V. KARADENİZ SEMPOZYUMU                                   September 07, 2019     Trabzon/ TURKEY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6092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55"/>
          <p:cNvSpPr>
            <a:spLocks noGrp="1" noChangeArrowheads="1"/>
          </p:cNvSpPr>
          <p:nvPr>
            <p:ph type="title"/>
          </p:nvPr>
        </p:nvSpPr>
        <p:spPr>
          <a:xfrm>
            <a:off x="432000" y="540000"/>
            <a:ext cx="7906458" cy="643571"/>
          </a:xfrm>
          <a:noFill/>
          <a:ln>
            <a:noFill/>
          </a:ln>
        </p:spPr>
        <p:txBody>
          <a:bodyPr anchor="t">
            <a:normAutofit/>
          </a:bodyPr>
          <a:lstStyle/>
          <a:p>
            <a:pPr algn="l" eaLnBrk="1" hangingPunct="1"/>
            <a:r>
              <a:rPr lang="en-US" altLang="en-US" sz="3200" b="1" dirty="0" smtClean="0"/>
              <a:t>Dornier Delta</a:t>
            </a:r>
            <a:r>
              <a:rPr lang="en-US" altLang="en-US" sz="3200" b="1" baseline="30000" dirty="0" smtClean="0"/>
              <a:t> </a:t>
            </a:r>
            <a:r>
              <a:rPr lang="en-US" altLang="en-US" sz="3200" b="1" dirty="0" smtClean="0"/>
              <a:t>III </a:t>
            </a:r>
            <a:r>
              <a:rPr lang="de-DE" altLang="en-US" sz="3200" b="1" dirty="0" smtClean="0"/>
              <a:t>– </a:t>
            </a:r>
            <a:r>
              <a:rPr lang="de-DE" altLang="en-US" sz="3200" b="1" i="0" dirty="0" err="1" smtClean="0"/>
              <a:t>OptiCouple</a:t>
            </a:r>
            <a:r>
              <a:rPr lang="de-DE" altLang="en-US" sz="3200" b="1" i="0" baseline="30000" dirty="0" smtClean="0"/>
              <a:t>  </a:t>
            </a:r>
            <a:endParaRPr lang="en-US" altLang="en-US" sz="3200" b="1" i="0" baseline="30000" dirty="0" smtClean="0"/>
          </a:p>
        </p:txBody>
      </p:sp>
      <p:sp>
        <p:nvSpPr>
          <p:cNvPr id="10" name="Textfeld 9"/>
          <p:cNvSpPr txBox="1"/>
          <p:nvPr/>
        </p:nvSpPr>
        <p:spPr>
          <a:xfrm>
            <a:off x="432001" y="1745730"/>
            <a:ext cx="443992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tx1"/>
              </a:buClr>
              <a:defRPr/>
            </a:pPr>
            <a:r>
              <a:rPr lang="de-DE" sz="1600" dirty="0" err="1" smtClean="0">
                <a:latin typeface="+mn-lt"/>
              </a:rPr>
              <a:t>To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achieve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the</a:t>
            </a:r>
            <a:r>
              <a:rPr lang="de-DE" sz="1600" dirty="0" smtClean="0">
                <a:latin typeface="+mn-lt"/>
              </a:rPr>
              <a:t> same ESWL </a:t>
            </a:r>
            <a:r>
              <a:rPr lang="de-DE" sz="1600" dirty="0" err="1" smtClean="0">
                <a:latin typeface="+mn-lt"/>
              </a:rPr>
              <a:t>Effectiveness</a:t>
            </a:r>
            <a:r>
              <a:rPr lang="de-DE" sz="1600" dirty="0" smtClean="0">
                <a:latin typeface="+mn-lt"/>
              </a:rPr>
              <a:t> Quotient (EQ), </a:t>
            </a:r>
            <a:r>
              <a:rPr lang="de-DE" sz="1600" dirty="0" err="1" smtClean="0">
                <a:latin typeface="+mn-lt"/>
              </a:rPr>
              <a:t>OptiCouple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helps</a:t>
            </a:r>
            <a:r>
              <a:rPr lang="de-DE" sz="1600" dirty="0" smtClean="0">
                <a:latin typeface="+mn-lt"/>
              </a:rPr>
              <a:t> in:</a:t>
            </a:r>
          </a:p>
          <a:p>
            <a:pPr marL="360363" indent="-360363"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de-DE" sz="1600" dirty="0" err="1" smtClean="0">
                <a:latin typeface="+mn-lt"/>
              </a:rPr>
              <a:t>Reduction</a:t>
            </a:r>
            <a:r>
              <a:rPr lang="de-DE" sz="1600" dirty="0" smtClean="0">
                <a:latin typeface="+mn-lt"/>
              </a:rPr>
              <a:t> in </a:t>
            </a:r>
            <a:r>
              <a:rPr lang="de-DE" sz="1600" dirty="0" err="1" smtClean="0">
                <a:latin typeface="+mn-lt"/>
              </a:rPr>
              <a:t>energy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level</a:t>
            </a:r>
            <a:endParaRPr lang="de-DE" sz="1600" dirty="0">
              <a:latin typeface="+mn-lt"/>
            </a:endParaRPr>
          </a:p>
          <a:p>
            <a:pPr marL="360363" indent="-360363"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de-DE" sz="1600" dirty="0" err="1" smtClean="0">
                <a:latin typeface="+mn-lt"/>
              </a:rPr>
              <a:t>Reduction</a:t>
            </a:r>
            <a:r>
              <a:rPr lang="de-DE" sz="1600" dirty="0" smtClean="0">
                <a:latin typeface="+mn-lt"/>
              </a:rPr>
              <a:t> in </a:t>
            </a:r>
            <a:r>
              <a:rPr lang="de-DE" sz="1600" dirty="0" err="1" smtClean="0">
                <a:latin typeface="+mn-lt"/>
              </a:rPr>
              <a:t>number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of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shock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waves</a:t>
            </a:r>
            <a:endParaRPr lang="de-DE" sz="1600" dirty="0">
              <a:latin typeface="+mn-lt"/>
            </a:endParaRPr>
          </a:p>
          <a:p>
            <a:pPr marL="360363" indent="-360363"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de-DE" sz="1600" dirty="0" err="1" smtClean="0">
                <a:latin typeface="+mn-lt"/>
              </a:rPr>
              <a:t>Reduction</a:t>
            </a:r>
            <a:r>
              <a:rPr lang="de-DE" sz="1600" dirty="0" smtClean="0">
                <a:latin typeface="+mn-lt"/>
              </a:rPr>
              <a:t> in </a:t>
            </a:r>
            <a:r>
              <a:rPr lang="de-DE" sz="1600" dirty="0" err="1" smtClean="0">
                <a:latin typeface="+mn-lt"/>
              </a:rPr>
              <a:t>treatment</a:t>
            </a:r>
            <a:r>
              <a:rPr lang="de-DE" sz="1600" dirty="0" smtClean="0">
                <a:latin typeface="+mn-lt"/>
              </a:rPr>
              <a:t> time</a:t>
            </a:r>
            <a:endParaRPr lang="de-DE" sz="1600" dirty="0">
              <a:latin typeface="+mn-lt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838" y="1421000"/>
            <a:ext cx="2929981" cy="3987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2" name="Rechteck 11"/>
          <p:cNvSpPr/>
          <p:nvPr/>
        </p:nvSpPr>
        <p:spPr>
          <a:xfrm>
            <a:off x="432001" y="1315241"/>
            <a:ext cx="7035600" cy="384085"/>
          </a:xfrm>
          <a:prstGeom prst="rect">
            <a:avLst/>
          </a:prstGeom>
        </p:spPr>
        <p:txBody>
          <a:bodyPr wrap="square" lIns="75568" tIns="37785" rIns="75568" bIns="37785">
            <a:spAutoFit/>
          </a:bodyPr>
          <a:lstStyle/>
          <a:p>
            <a:pPr>
              <a:defRPr/>
            </a:pPr>
            <a:r>
              <a:rPr lang="de-DE" sz="2000" b="1" dirty="0" err="1" smtClean="0">
                <a:solidFill>
                  <a:srgbClr val="686663"/>
                </a:solidFill>
                <a:latin typeface="+mn-lt"/>
              </a:rPr>
              <a:t>Enhances</a:t>
            </a:r>
            <a:r>
              <a:rPr lang="de-DE" sz="2000" b="1" dirty="0" smtClean="0">
                <a:solidFill>
                  <a:srgbClr val="686663"/>
                </a:solidFill>
                <a:latin typeface="+mn-lt"/>
              </a:rPr>
              <a:t> </a:t>
            </a:r>
            <a:r>
              <a:rPr lang="de-DE" sz="2000" b="1" dirty="0" err="1" smtClean="0">
                <a:solidFill>
                  <a:srgbClr val="686663"/>
                </a:solidFill>
                <a:latin typeface="+mn-lt"/>
              </a:rPr>
              <a:t>treatment</a:t>
            </a:r>
            <a:r>
              <a:rPr lang="de-DE" sz="2000" b="1" dirty="0" smtClean="0">
                <a:solidFill>
                  <a:srgbClr val="686663"/>
                </a:solidFill>
                <a:latin typeface="+mn-lt"/>
              </a:rPr>
              <a:t> </a:t>
            </a:r>
            <a:r>
              <a:rPr lang="de-DE" sz="2000" b="1" dirty="0" err="1" smtClean="0">
                <a:solidFill>
                  <a:srgbClr val="686663"/>
                </a:solidFill>
                <a:latin typeface="+mn-lt"/>
              </a:rPr>
              <a:t>efficiency</a:t>
            </a:r>
            <a:endParaRPr lang="de-DE" sz="2000" b="1" dirty="0">
              <a:solidFill>
                <a:srgbClr val="68666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WordArt 11"/>
          <p:cNvSpPr>
            <a:spLocks noChangeArrowheads="1" noChangeShapeType="1" noTextEdit="1"/>
          </p:cNvSpPr>
          <p:nvPr/>
        </p:nvSpPr>
        <p:spPr bwMode="auto">
          <a:xfrm rot="21419233">
            <a:off x="7828493" y="765593"/>
            <a:ext cx="844653" cy="48784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kern="10" dirty="0">
                <a:ln w="12700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solidFill>
                  <a:srgbClr val="EA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USP!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4608575" y="5522977"/>
            <a:ext cx="44403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en-US" sz="1000" dirty="0">
                <a:solidFill>
                  <a:srgbClr val="1F497D"/>
                </a:solidFill>
                <a:latin typeface="Calibri"/>
                <a:ea typeface="Calibri"/>
                <a:cs typeface="Times New Roman"/>
              </a:rPr>
              <a:t>Tailly GG, Tailly-</a:t>
            </a:r>
            <a:r>
              <a:rPr lang="en-US" sz="1000" dirty="0" err="1">
                <a:solidFill>
                  <a:srgbClr val="1F497D"/>
                </a:solidFill>
                <a:latin typeface="Calibri"/>
                <a:ea typeface="Calibri"/>
                <a:cs typeface="Times New Roman"/>
              </a:rPr>
              <a:t>Cusse</a:t>
            </a:r>
            <a:r>
              <a:rPr lang="en-US" sz="1000" dirty="0">
                <a:solidFill>
                  <a:srgbClr val="1F497D"/>
                </a:solidFill>
                <a:latin typeface="Calibri"/>
                <a:ea typeface="Calibri"/>
                <a:cs typeface="Times New Roman"/>
              </a:rPr>
              <a:t> MM: “Optical Coupling Control</a:t>
            </a:r>
            <a:r>
              <a:rPr lang="en-US" sz="1000" dirty="0" smtClean="0">
                <a:solidFill>
                  <a:srgbClr val="1F497D"/>
                </a:solidFill>
                <a:latin typeface="Calibri"/>
                <a:ea typeface="Calibri"/>
                <a:cs typeface="Times New Roman"/>
              </a:rPr>
              <a:t>:</a:t>
            </a:r>
            <a:br>
              <a:rPr lang="en-US" sz="1000" dirty="0" smtClean="0">
                <a:solidFill>
                  <a:srgbClr val="1F497D"/>
                </a:solidFill>
                <a:latin typeface="Calibri"/>
                <a:ea typeface="Calibri"/>
                <a:cs typeface="Times New Roman"/>
              </a:rPr>
            </a:br>
            <a:r>
              <a:rPr lang="en-US" sz="1000" dirty="0" smtClean="0">
                <a:solidFill>
                  <a:srgbClr val="1F497D"/>
                </a:solidFill>
                <a:latin typeface="Calibri"/>
                <a:ea typeface="Calibri"/>
                <a:cs typeface="Times New Roman"/>
              </a:rPr>
              <a:t>An </a:t>
            </a:r>
            <a:r>
              <a:rPr lang="en-US" sz="1000" dirty="0">
                <a:solidFill>
                  <a:srgbClr val="1F497D"/>
                </a:solidFill>
                <a:latin typeface="Calibri"/>
                <a:ea typeface="Calibri"/>
                <a:cs typeface="Times New Roman"/>
              </a:rPr>
              <a:t>Important Step Toward Better Lithotripsy”, J </a:t>
            </a:r>
            <a:r>
              <a:rPr lang="en-US" sz="1000" dirty="0" err="1">
                <a:solidFill>
                  <a:srgbClr val="1F497D"/>
                </a:solidFill>
                <a:latin typeface="Calibri"/>
                <a:ea typeface="Calibri"/>
                <a:cs typeface="Times New Roman"/>
              </a:rPr>
              <a:t>Endourol</a:t>
            </a:r>
            <a:r>
              <a:rPr lang="en-US" sz="1000" dirty="0">
                <a:solidFill>
                  <a:srgbClr val="1F497D"/>
                </a:solidFill>
                <a:latin typeface="Calibri"/>
                <a:ea typeface="Calibri"/>
                <a:cs typeface="Times New Roman"/>
              </a:rPr>
              <a:t> (2014) 28(11):1368-73</a:t>
            </a:r>
            <a:r>
              <a:rPr lang="en-US" sz="1000" dirty="0" smtClean="0">
                <a:solidFill>
                  <a:srgbClr val="1F497D"/>
                </a:solidFill>
                <a:latin typeface="Calibri"/>
                <a:ea typeface="Calibri"/>
                <a:cs typeface="Times New Roman"/>
              </a:rPr>
              <a:t>.</a:t>
            </a:r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24" y="3141906"/>
            <a:ext cx="3610573" cy="265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TÜAK- V. KARADENİZ SEMPOZYUMU                                   September 07, 2019     Trabzon/ TURKEY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7021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32001" y="1391478"/>
            <a:ext cx="4481906" cy="330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defTabSz="762000" eaLnBrk="0" hangingPunct="0">
              <a:defRPr sz="2400">
                <a:solidFill>
                  <a:schemeClr val="tx1"/>
                </a:solidFill>
                <a:latin typeface="Times" pitchFamily="18" charset="0"/>
                <a:ea typeface="ヒラギノ角ゴ Pro W3"/>
                <a:cs typeface="ヒラギノ角ゴ Pro W3"/>
              </a:defRPr>
            </a:lvl1pPr>
            <a:lvl2pPr marL="742950" indent="-285750" defTabSz="762000" eaLnBrk="0" hangingPunct="0">
              <a:defRPr sz="2400">
                <a:solidFill>
                  <a:schemeClr val="tx1"/>
                </a:solidFill>
                <a:latin typeface="Times" pitchFamily="18" charset="0"/>
                <a:ea typeface="ヒラギノ角ゴ Pro W3"/>
                <a:cs typeface="ヒラギノ角ゴ Pro W3"/>
              </a:defRPr>
            </a:lvl2pPr>
            <a:lvl3pPr marL="1143000" indent="-228600" defTabSz="762000" eaLnBrk="0" hangingPunct="0">
              <a:defRPr sz="2400">
                <a:solidFill>
                  <a:schemeClr val="tx1"/>
                </a:solidFill>
                <a:latin typeface="Times" pitchFamily="18" charset="0"/>
                <a:ea typeface="ヒラギノ角ゴ Pro W3"/>
                <a:cs typeface="ヒラギノ角ゴ Pro W3"/>
              </a:defRPr>
            </a:lvl3pPr>
            <a:lvl4pPr marL="1600200" indent="-228600" defTabSz="762000" eaLnBrk="0" hangingPunct="0">
              <a:defRPr sz="2400">
                <a:solidFill>
                  <a:schemeClr val="tx1"/>
                </a:solidFill>
                <a:latin typeface="Times" pitchFamily="18" charset="0"/>
                <a:ea typeface="ヒラギノ角ゴ Pro W3"/>
                <a:cs typeface="ヒラギノ角ゴ Pro W3"/>
              </a:defRPr>
            </a:lvl4pPr>
            <a:lvl5pPr marL="2057400" indent="-228600" defTabSz="762000" eaLnBrk="0" hangingPunct="0">
              <a:defRPr sz="2400">
                <a:solidFill>
                  <a:schemeClr val="tx1"/>
                </a:solidFill>
                <a:latin typeface="Times" pitchFamily="18" charset="0"/>
                <a:ea typeface="ヒラギノ角ゴ Pro W3"/>
                <a:cs typeface="ヒラギノ角ゴ Pro W3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/>
                <a:cs typeface="ヒラギノ角ゴ Pro W3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/>
                <a:cs typeface="ヒラギノ角ゴ Pro W3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/>
                <a:cs typeface="ヒラギノ角ゴ Pro W3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tx1"/>
              </a:buClr>
            </a:pPr>
            <a:r>
              <a:rPr lang="de-DE" altLang="en-US" sz="2000" b="1" dirty="0" smtClean="0">
                <a:latin typeface="Arial" pitchFamily="34" charset="0"/>
              </a:rPr>
              <a:t>Integrated X-Ray C-arm</a:t>
            </a:r>
            <a:endParaRPr lang="de-DE" altLang="en-US" sz="2000" dirty="0" smtClean="0">
              <a:latin typeface="Arial" pitchFamily="34" charset="0"/>
            </a:endParaRPr>
          </a:p>
          <a:p>
            <a:pPr eaLnBrk="1" hangingPunct="1">
              <a:spcBef>
                <a:spcPct val="50000"/>
              </a:spcBef>
              <a:buClr>
                <a:schemeClr val="tx1"/>
              </a:buClr>
              <a:buFont typeface="Arial" pitchFamily="34" charset="0"/>
              <a:buChar char="•"/>
            </a:pPr>
            <a:r>
              <a:rPr lang="de-DE" altLang="en-US" sz="1800" dirty="0" smtClean="0">
                <a:latin typeface="Arial" pitchFamily="34" charset="0"/>
              </a:rPr>
              <a:t>  </a:t>
            </a:r>
            <a:r>
              <a:rPr lang="de-DE" altLang="en-US" sz="1800" dirty="0" err="1" smtClean="0">
                <a:latin typeface="Arial" pitchFamily="34" charset="0"/>
              </a:rPr>
              <a:t>No</a:t>
            </a:r>
            <a:r>
              <a:rPr lang="de-DE" altLang="en-US" sz="1800" dirty="0" smtClean="0">
                <a:latin typeface="Arial" pitchFamily="34" charset="0"/>
              </a:rPr>
              <a:t> </a:t>
            </a:r>
            <a:r>
              <a:rPr lang="de-DE" altLang="en-US" sz="1800" dirty="0" err="1" smtClean="0">
                <a:latin typeface="Arial" pitchFamily="34" charset="0"/>
              </a:rPr>
              <a:t>alignments</a:t>
            </a:r>
            <a:r>
              <a:rPr lang="de-DE" altLang="en-US" sz="1800" dirty="0" smtClean="0">
                <a:latin typeface="Arial" pitchFamily="34" charset="0"/>
              </a:rPr>
              <a:t> </a:t>
            </a:r>
            <a:r>
              <a:rPr lang="de-DE" altLang="en-US" sz="1800" dirty="0" err="1" smtClean="0">
                <a:latin typeface="Arial" pitchFamily="34" charset="0"/>
              </a:rPr>
              <a:t>required</a:t>
            </a:r>
            <a:endParaRPr lang="de-DE" altLang="en-US" sz="1800" dirty="0" smtClean="0">
              <a:latin typeface="Arial" pitchFamily="34" charset="0"/>
            </a:endParaRPr>
          </a:p>
          <a:p>
            <a:pPr eaLnBrk="1" hangingPunct="1">
              <a:spcBef>
                <a:spcPct val="50000"/>
              </a:spcBef>
              <a:buClr>
                <a:schemeClr val="tx1"/>
              </a:buClr>
              <a:buFont typeface="Arial" pitchFamily="34" charset="0"/>
              <a:buChar char="•"/>
            </a:pPr>
            <a:r>
              <a:rPr lang="de-DE" altLang="en-US" sz="1800" dirty="0" smtClean="0">
                <a:latin typeface="Arial" pitchFamily="34" charset="0"/>
              </a:rPr>
              <a:t>  CC+ </a:t>
            </a:r>
            <a:r>
              <a:rPr lang="de-DE" altLang="en-US" sz="1800" dirty="0" err="1" smtClean="0">
                <a:latin typeface="Arial" pitchFamily="34" charset="0"/>
              </a:rPr>
              <a:t>and</a:t>
            </a:r>
            <a:r>
              <a:rPr lang="de-DE" altLang="en-US" sz="1800" dirty="0" smtClean="0">
                <a:latin typeface="Arial" pitchFamily="34" charset="0"/>
              </a:rPr>
              <a:t> CC- </a:t>
            </a:r>
            <a:r>
              <a:rPr lang="de-DE" altLang="en-US" sz="1800" dirty="0" err="1" smtClean="0">
                <a:latin typeface="Arial" pitchFamily="34" charset="0"/>
              </a:rPr>
              <a:t>imaging</a:t>
            </a:r>
            <a:r>
              <a:rPr lang="de-DE" altLang="en-US" sz="1800" dirty="0" smtClean="0">
                <a:latin typeface="Arial" pitchFamily="34" charset="0"/>
              </a:rPr>
              <a:t> </a:t>
            </a:r>
            <a:r>
              <a:rPr lang="de-DE" altLang="en-US" sz="1800" dirty="0" err="1" smtClean="0">
                <a:latin typeface="Arial" pitchFamily="34" charset="0"/>
              </a:rPr>
              <a:t>direction</a:t>
            </a:r>
            <a:endParaRPr lang="de-DE" altLang="en-US" sz="1800" dirty="0" smtClean="0">
              <a:latin typeface="Arial" pitchFamily="34" charset="0"/>
            </a:endParaRPr>
          </a:p>
          <a:p>
            <a:pPr eaLnBrk="1" hangingPunct="1">
              <a:spcBef>
                <a:spcPct val="50000"/>
              </a:spcBef>
              <a:buClr>
                <a:schemeClr val="tx1"/>
              </a:buClr>
              <a:buFont typeface="Arial" pitchFamily="34" charset="0"/>
              <a:buChar char="•"/>
            </a:pPr>
            <a:r>
              <a:rPr lang="de-DE" altLang="en-US" sz="1800" dirty="0">
                <a:latin typeface="Arial" pitchFamily="34" charset="0"/>
              </a:rPr>
              <a:t> </a:t>
            </a:r>
            <a:r>
              <a:rPr lang="de-DE" altLang="en-US" sz="1800" dirty="0" smtClean="0">
                <a:latin typeface="Arial" pitchFamily="34" charset="0"/>
              </a:rPr>
              <a:t> </a:t>
            </a:r>
            <a:r>
              <a:rPr lang="de-DE" altLang="en-US" sz="1800" dirty="0" err="1" smtClean="0">
                <a:latin typeface="Arial" pitchFamily="34" charset="0"/>
              </a:rPr>
              <a:t>Fully</a:t>
            </a:r>
            <a:r>
              <a:rPr lang="de-DE" altLang="en-US" sz="1800" dirty="0" smtClean="0">
                <a:latin typeface="Arial" pitchFamily="34" charset="0"/>
              </a:rPr>
              <a:t> </a:t>
            </a:r>
            <a:r>
              <a:rPr lang="de-DE" altLang="en-US" sz="1800" dirty="0" err="1" smtClean="0">
                <a:latin typeface="Arial" pitchFamily="34" charset="0"/>
              </a:rPr>
              <a:t>motorized</a:t>
            </a:r>
            <a:r>
              <a:rPr lang="de-DE" altLang="en-US" sz="1800" dirty="0" smtClean="0">
                <a:latin typeface="Arial" pitchFamily="34" charset="0"/>
              </a:rPr>
              <a:t> </a:t>
            </a:r>
            <a:r>
              <a:rPr lang="de-DE" altLang="en-US" sz="1800" dirty="0" err="1" smtClean="0">
                <a:latin typeface="Arial" pitchFamily="34" charset="0"/>
              </a:rPr>
              <a:t>movements</a:t>
            </a:r>
            <a:endParaRPr lang="de-DE" altLang="en-US" sz="1800" dirty="0" smtClean="0">
              <a:latin typeface="Arial" pitchFamily="34" charset="0"/>
            </a:endParaRPr>
          </a:p>
          <a:p>
            <a:pPr eaLnBrk="1" hangingPunct="1">
              <a:spcBef>
                <a:spcPct val="50000"/>
              </a:spcBef>
              <a:buClr>
                <a:schemeClr val="tx1"/>
              </a:buClr>
              <a:buFont typeface="Arial" pitchFamily="34" charset="0"/>
              <a:buChar char="•"/>
            </a:pPr>
            <a:r>
              <a:rPr lang="de-DE" altLang="en-US" sz="1800" dirty="0">
                <a:latin typeface="Arial" pitchFamily="34" charset="0"/>
              </a:rPr>
              <a:t> </a:t>
            </a:r>
            <a:r>
              <a:rPr lang="de-DE" altLang="en-US" sz="1800" dirty="0" smtClean="0">
                <a:latin typeface="Arial" pitchFamily="34" charset="0"/>
              </a:rPr>
              <a:t> Remote </a:t>
            </a:r>
            <a:r>
              <a:rPr lang="de-DE" altLang="en-US" sz="1800" dirty="0" err="1" smtClean="0">
                <a:latin typeface="Arial" pitchFamily="34" charset="0"/>
              </a:rPr>
              <a:t>controlled</a:t>
            </a:r>
            <a:endParaRPr lang="de-DE" altLang="en-US" sz="1800" dirty="0" smtClean="0">
              <a:latin typeface="Arial" pitchFamily="34" charset="0"/>
            </a:endParaRPr>
          </a:p>
          <a:p>
            <a:pPr eaLnBrk="1" hangingPunct="1">
              <a:spcBef>
                <a:spcPct val="50000"/>
              </a:spcBef>
              <a:buClr>
                <a:schemeClr val="tx1"/>
              </a:buClr>
              <a:buFont typeface="Arial" pitchFamily="34" charset="0"/>
              <a:buChar char="•"/>
            </a:pPr>
            <a:r>
              <a:rPr lang="de-DE" altLang="en-US" sz="1800" dirty="0" smtClean="0">
                <a:latin typeface="Arial" pitchFamily="34" charset="0"/>
              </a:rPr>
              <a:t>  </a:t>
            </a:r>
            <a:r>
              <a:rPr lang="de-DE" altLang="en-US" sz="1800" dirty="0" smtClean="0">
                <a:solidFill>
                  <a:schemeClr val="accent1"/>
                </a:solidFill>
                <a:latin typeface="Arial" pitchFamily="34" charset="0"/>
              </a:rPr>
              <a:t>9”</a:t>
            </a:r>
            <a:r>
              <a:rPr lang="de-DE" altLang="en-US" sz="1800" dirty="0" smtClean="0">
                <a:latin typeface="Arial" pitchFamily="34" charset="0"/>
              </a:rPr>
              <a:t> </a:t>
            </a:r>
            <a:r>
              <a:rPr lang="de-DE" altLang="en-US" sz="1800" dirty="0" err="1" smtClean="0">
                <a:latin typeface="Arial" pitchFamily="34" charset="0"/>
              </a:rPr>
              <a:t>image</a:t>
            </a:r>
            <a:r>
              <a:rPr lang="de-DE" altLang="en-US" sz="1800" dirty="0" smtClean="0">
                <a:latin typeface="Arial" pitchFamily="34" charset="0"/>
              </a:rPr>
              <a:t> </a:t>
            </a:r>
            <a:r>
              <a:rPr lang="de-DE" altLang="en-US" sz="1800" dirty="0" err="1" smtClean="0">
                <a:latin typeface="Arial" pitchFamily="34" charset="0"/>
              </a:rPr>
              <a:t>intensifier</a:t>
            </a:r>
            <a:endParaRPr lang="de-DE" altLang="en-US" sz="1800" dirty="0" smtClean="0">
              <a:latin typeface="Arial" pitchFamily="34" charset="0"/>
            </a:endParaRPr>
          </a:p>
          <a:p>
            <a:pPr eaLnBrk="1" hangingPunct="1">
              <a:spcBef>
                <a:spcPct val="50000"/>
              </a:spcBef>
              <a:buClr>
                <a:schemeClr val="tx1"/>
              </a:buClr>
              <a:buFont typeface="Arial" pitchFamily="34" charset="0"/>
              <a:buChar char="•"/>
            </a:pPr>
            <a:r>
              <a:rPr lang="de-DE" altLang="en-US" sz="1800" dirty="0" smtClean="0">
                <a:latin typeface="Arial" pitchFamily="34" charset="0"/>
              </a:rPr>
              <a:t>  </a:t>
            </a:r>
            <a:r>
              <a:rPr lang="de-DE" altLang="en-US" sz="1800" dirty="0" err="1" smtClean="0">
                <a:latin typeface="Arial" pitchFamily="34" charset="0"/>
              </a:rPr>
              <a:t>Rotating</a:t>
            </a:r>
            <a:r>
              <a:rPr lang="de-DE" altLang="en-US" sz="1800" dirty="0" smtClean="0">
                <a:latin typeface="Arial" pitchFamily="34" charset="0"/>
              </a:rPr>
              <a:t> </a:t>
            </a:r>
            <a:r>
              <a:rPr lang="de-DE" altLang="en-US" sz="1800" dirty="0" err="1" smtClean="0">
                <a:latin typeface="Arial" pitchFamily="34" charset="0"/>
              </a:rPr>
              <a:t>anode</a:t>
            </a:r>
            <a:endParaRPr lang="de-DE" altLang="en-US" sz="1800" dirty="0">
              <a:latin typeface="Arial" pitchFamily="34" charset="0"/>
            </a:endParaRPr>
          </a:p>
          <a:p>
            <a:pPr eaLnBrk="1" hangingPunct="1">
              <a:spcBef>
                <a:spcPct val="50000"/>
              </a:spcBef>
              <a:buClr>
                <a:schemeClr val="tx1"/>
              </a:buClr>
              <a:buFont typeface="Arial" pitchFamily="34" charset="0"/>
              <a:buChar char="•"/>
            </a:pPr>
            <a:endParaRPr lang="de-DE" altLang="en-US" sz="1800" dirty="0" smtClean="0">
              <a:latin typeface="Arial" pitchFamily="34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432000" y="540000"/>
            <a:ext cx="727063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defTabSz="762000" eaLnBrk="0" hangingPunct="0">
              <a:defRPr sz="2400">
                <a:solidFill>
                  <a:schemeClr val="tx1"/>
                </a:solidFill>
                <a:latin typeface="Times" pitchFamily="18" charset="0"/>
                <a:ea typeface="ヒラギノ角ゴ Pro W3"/>
                <a:cs typeface="ヒラギノ角ゴ Pro W3"/>
              </a:defRPr>
            </a:lvl1pPr>
            <a:lvl2pPr marL="742950" indent="-285750" defTabSz="762000" eaLnBrk="0" hangingPunct="0">
              <a:defRPr sz="2400">
                <a:solidFill>
                  <a:schemeClr val="tx1"/>
                </a:solidFill>
                <a:latin typeface="Times" pitchFamily="18" charset="0"/>
                <a:ea typeface="ヒラギノ角ゴ Pro W3"/>
                <a:cs typeface="ヒラギノ角ゴ Pro W3"/>
              </a:defRPr>
            </a:lvl2pPr>
            <a:lvl3pPr marL="1143000" indent="-228600" defTabSz="762000" eaLnBrk="0" hangingPunct="0">
              <a:defRPr sz="2400">
                <a:solidFill>
                  <a:schemeClr val="tx1"/>
                </a:solidFill>
                <a:latin typeface="Times" pitchFamily="18" charset="0"/>
                <a:ea typeface="ヒラギノ角ゴ Pro W3"/>
                <a:cs typeface="ヒラギノ角ゴ Pro W3"/>
              </a:defRPr>
            </a:lvl3pPr>
            <a:lvl4pPr marL="1600200" indent="-228600" defTabSz="762000" eaLnBrk="0" hangingPunct="0">
              <a:defRPr sz="2400">
                <a:solidFill>
                  <a:schemeClr val="tx1"/>
                </a:solidFill>
                <a:latin typeface="Times" pitchFamily="18" charset="0"/>
                <a:ea typeface="ヒラギノ角ゴ Pro W3"/>
                <a:cs typeface="ヒラギノ角ゴ Pro W3"/>
              </a:defRPr>
            </a:lvl4pPr>
            <a:lvl5pPr marL="2057400" indent="-228600" defTabSz="762000" eaLnBrk="0" hangingPunct="0">
              <a:defRPr sz="2400">
                <a:solidFill>
                  <a:schemeClr val="tx1"/>
                </a:solidFill>
                <a:latin typeface="Times" pitchFamily="18" charset="0"/>
                <a:ea typeface="ヒラギノ角ゴ Pro W3"/>
                <a:cs typeface="ヒラギノ角ゴ Pro W3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/>
                <a:cs typeface="ヒラギノ角ゴ Pro W3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/>
                <a:cs typeface="ヒラギノ角ゴ Pro W3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/>
                <a:cs typeface="ヒラギノ角ゴ Pro W3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3200" b="1" dirty="0" smtClean="0">
                <a:solidFill>
                  <a:srgbClr val="086BA8"/>
                </a:solidFill>
                <a:latin typeface="Arial" pitchFamily="34" charset="0"/>
              </a:rPr>
              <a:t>Localization and Imaging</a:t>
            </a:r>
            <a:endParaRPr lang="en-GB" altLang="en-US" sz="3200" b="1" dirty="0">
              <a:solidFill>
                <a:srgbClr val="086BA8"/>
              </a:solidFill>
              <a:latin typeface="Arial" pitchFamily="34" charset="0"/>
            </a:endParaRPr>
          </a:p>
        </p:txBody>
      </p:sp>
      <p:pic>
        <p:nvPicPr>
          <p:cNvPr id="21506" name="Picture 2" descr="C:\Users\mkuchinke\Desktop\Projekt CS5\Competition Delta III\PHOTOS\delta iii\DELTA III_a MED RES - Watermark _SELECTION ONLY_\20161028 12.19.56 T11 DMT Delta III 5DM4 5DM44863_a MED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9" t="9751" r="11265" b="6007"/>
          <a:stretch/>
        </p:blipFill>
        <p:spPr bwMode="auto">
          <a:xfrm>
            <a:off x="5595583" y="832387"/>
            <a:ext cx="1951630" cy="2592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mkuchinke\Desktop\Projekt CS5\Competition Delta III\PHOTOS\delta iii\DELTA III_a MED RES - Watermark _SELECTION ONLY_\20161028 12.20.26 T11 DMT Delta III 5DM4 5DM44865_a MED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4" t="5117" r="12864" b="6723"/>
          <a:stretch/>
        </p:blipFill>
        <p:spPr bwMode="auto">
          <a:xfrm>
            <a:off x="5595583" y="3424649"/>
            <a:ext cx="1951630" cy="2415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TÜAK- V. KARADENİZ SEMPOZYUMU                                   September 07, 2019     Trabzon/ TURKEY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60007780"/>
      </p:ext>
    </p:extLst>
  </p:cSld>
  <p:clrMapOvr>
    <a:masterClrMapping/>
  </p:clrMapOvr>
  <p:transition xmlns:p14="http://schemas.microsoft.com/office/powerpoint/2010/main" spd="med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32000" y="1356581"/>
            <a:ext cx="5321300" cy="401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defTabSz="762000" eaLnBrk="0" hangingPunct="0">
              <a:defRPr sz="2400">
                <a:solidFill>
                  <a:schemeClr val="tx1"/>
                </a:solidFill>
                <a:latin typeface="Times" pitchFamily="18" charset="0"/>
                <a:ea typeface="ヒラギノ角ゴ Pro W3"/>
                <a:cs typeface="ヒラギノ角ゴ Pro W3"/>
              </a:defRPr>
            </a:lvl1pPr>
            <a:lvl2pPr marL="742950" indent="-285750" defTabSz="762000" eaLnBrk="0" hangingPunct="0">
              <a:defRPr sz="2400">
                <a:solidFill>
                  <a:schemeClr val="tx1"/>
                </a:solidFill>
                <a:latin typeface="Times" pitchFamily="18" charset="0"/>
                <a:ea typeface="ヒラギノ角ゴ Pro W3"/>
                <a:cs typeface="ヒラギノ角ゴ Pro W3"/>
              </a:defRPr>
            </a:lvl2pPr>
            <a:lvl3pPr marL="1143000" indent="-228600" defTabSz="762000" eaLnBrk="0" hangingPunct="0">
              <a:defRPr sz="2400">
                <a:solidFill>
                  <a:schemeClr val="tx1"/>
                </a:solidFill>
                <a:latin typeface="Times" pitchFamily="18" charset="0"/>
                <a:ea typeface="ヒラギノ角ゴ Pro W3"/>
                <a:cs typeface="ヒラギノ角ゴ Pro W3"/>
              </a:defRPr>
            </a:lvl3pPr>
            <a:lvl4pPr marL="1600200" indent="-228600" defTabSz="762000" eaLnBrk="0" hangingPunct="0">
              <a:defRPr sz="2400">
                <a:solidFill>
                  <a:schemeClr val="tx1"/>
                </a:solidFill>
                <a:latin typeface="Times" pitchFamily="18" charset="0"/>
                <a:ea typeface="ヒラギノ角ゴ Pro W3"/>
                <a:cs typeface="ヒラギノ角ゴ Pro W3"/>
              </a:defRPr>
            </a:lvl4pPr>
            <a:lvl5pPr marL="2057400" indent="-228600" defTabSz="762000" eaLnBrk="0" hangingPunct="0">
              <a:defRPr sz="2400">
                <a:solidFill>
                  <a:schemeClr val="tx1"/>
                </a:solidFill>
                <a:latin typeface="Times" pitchFamily="18" charset="0"/>
                <a:ea typeface="ヒラギノ角ゴ Pro W3"/>
                <a:cs typeface="ヒラギノ角ゴ Pro W3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/>
                <a:cs typeface="ヒラギノ角ゴ Pro W3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/>
                <a:cs typeface="ヒラギノ角ゴ Pro W3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/>
                <a:cs typeface="ヒラギノ角ゴ Pro W3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tx1"/>
              </a:buClr>
            </a:pPr>
            <a:r>
              <a:rPr lang="de-DE" altLang="en-US" sz="2000" b="1" dirty="0" err="1" smtClean="0">
                <a:solidFill>
                  <a:srgbClr val="686663"/>
                </a:solidFill>
                <a:latin typeface="Arial" pitchFamily="34" charset="0"/>
              </a:rPr>
              <a:t>Tri</a:t>
            </a:r>
            <a:r>
              <a:rPr lang="de-DE" altLang="en-US" sz="2000" b="1" dirty="0" smtClean="0">
                <a:solidFill>
                  <a:srgbClr val="686663"/>
                </a:solidFill>
                <a:latin typeface="Arial" pitchFamily="34" charset="0"/>
              </a:rPr>
              <a:t>-Mode Imaging</a:t>
            </a:r>
            <a:endParaRPr lang="de-DE" altLang="en-US" sz="1800" dirty="0" smtClean="0">
              <a:solidFill>
                <a:srgbClr val="686663"/>
              </a:solidFill>
              <a:latin typeface="Arial" pitchFamily="34" charset="0"/>
            </a:endParaRPr>
          </a:p>
          <a:p>
            <a:pPr eaLnBrk="1" hangingPunct="1">
              <a:spcBef>
                <a:spcPct val="50000"/>
              </a:spcBef>
              <a:buClr>
                <a:schemeClr val="tx1"/>
              </a:buClr>
              <a:buFont typeface="Arial" pitchFamily="34" charset="0"/>
              <a:buChar char="•"/>
            </a:pPr>
            <a:r>
              <a:rPr lang="de-DE" altLang="en-US" sz="1800" dirty="0" smtClean="0">
                <a:solidFill>
                  <a:srgbClr val="686663"/>
                </a:solidFill>
                <a:latin typeface="Arial" pitchFamily="34" charset="0"/>
              </a:rPr>
              <a:t>  </a:t>
            </a:r>
            <a:r>
              <a:rPr lang="de-DE" altLang="en-US" sz="1600" dirty="0" smtClean="0">
                <a:solidFill>
                  <a:srgbClr val="686663"/>
                </a:solidFill>
                <a:latin typeface="Arial" pitchFamily="34" charset="0"/>
              </a:rPr>
              <a:t>Unique </a:t>
            </a:r>
            <a:r>
              <a:rPr lang="de-DE" altLang="en-US" sz="1600" dirty="0" err="1" smtClean="0">
                <a:solidFill>
                  <a:srgbClr val="686663"/>
                </a:solidFill>
                <a:latin typeface="Arial" pitchFamily="34" charset="0"/>
              </a:rPr>
              <a:t>feature</a:t>
            </a:r>
            <a:r>
              <a:rPr lang="de-DE" altLang="en-US" sz="1600" dirty="0" smtClean="0">
                <a:solidFill>
                  <a:srgbClr val="686663"/>
                </a:solidFill>
                <a:latin typeface="Arial" pitchFamily="34" charset="0"/>
              </a:rPr>
              <a:t> in </a:t>
            </a:r>
            <a:r>
              <a:rPr lang="de-DE" altLang="en-US" sz="1600" dirty="0" err="1" smtClean="0">
                <a:solidFill>
                  <a:srgbClr val="686663"/>
                </a:solidFill>
                <a:latin typeface="Arial" pitchFamily="34" charset="0"/>
              </a:rPr>
              <a:t>midrange</a:t>
            </a:r>
            <a:r>
              <a:rPr lang="de-DE" altLang="en-US" sz="1600" dirty="0" smtClean="0">
                <a:solidFill>
                  <a:srgbClr val="686663"/>
                </a:solidFill>
                <a:latin typeface="Arial" pitchFamily="34" charset="0"/>
              </a:rPr>
              <a:t> </a:t>
            </a:r>
            <a:r>
              <a:rPr lang="de-DE" altLang="en-US" sz="1600" dirty="0" err="1" smtClean="0">
                <a:solidFill>
                  <a:srgbClr val="686663"/>
                </a:solidFill>
                <a:latin typeface="Arial" pitchFamily="34" charset="0"/>
              </a:rPr>
              <a:t>and</a:t>
            </a:r>
            <a:r>
              <a:rPr lang="de-DE" altLang="en-US" sz="1600" dirty="0" smtClean="0">
                <a:solidFill>
                  <a:srgbClr val="686663"/>
                </a:solidFill>
                <a:latin typeface="Arial" pitchFamily="34" charset="0"/>
              </a:rPr>
              <a:t> high-end</a:t>
            </a:r>
            <a:br>
              <a:rPr lang="de-DE" altLang="en-US" sz="1600" dirty="0" smtClean="0">
                <a:solidFill>
                  <a:srgbClr val="686663"/>
                </a:solidFill>
                <a:latin typeface="Arial" pitchFamily="34" charset="0"/>
              </a:rPr>
            </a:br>
            <a:r>
              <a:rPr lang="de-DE" altLang="en-US" sz="1600" dirty="0" smtClean="0">
                <a:solidFill>
                  <a:srgbClr val="686663"/>
                </a:solidFill>
                <a:latin typeface="Arial" pitchFamily="34" charset="0"/>
              </a:rPr>
              <a:t>    </a:t>
            </a:r>
            <a:r>
              <a:rPr lang="de-DE" altLang="en-US" sz="1600" dirty="0" err="1" smtClean="0">
                <a:solidFill>
                  <a:srgbClr val="686663"/>
                </a:solidFill>
                <a:latin typeface="Arial" pitchFamily="34" charset="0"/>
              </a:rPr>
              <a:t>lithotripters</a:t>
            </a:r>
            <a:endParaRPr lang="de-DE" altLang="en-US" sz="1600" dirty="0" smtClean="0">
              <a:solidFill>
                <a:srgbClr val="686663"/>
              </a:solidFill>
              <a:latin typeface="Arial" pitchFamily="34" charset="0"/>
            </a:endParaRPr>
          </a:p>
          <a:p>
            <a:pPr eaLnBrk="1" hangingPunct="1">
              <a:spcBef>
                <a:spcPct val="50000"/>
              </a:spcBef>
              <a:buClr>
                <a:schemeClr val="tx1"/>
              </a:buClr>
              <a:buFont typeface="Arial" pitchFamily="34" charset="0"/>
              <a:buChar char="•"/>
            </a:pPr>
            <a:r>
              <a:rPr lang="de-DE" altLang="en-US" sz="1600" dirty="0" smtClean="0">
                <a:solidFill>
                  <a:srgbClr val="686663"/>
                </a:solidFill>
                <a:latin typeface="Arial" pitchFamily="34" charset="0"/>
              </a:rPr>
              <a:t>   </a:t>
            </a:r>
            <a:r>
              <a:rPr lang="de-DE" altLang="en-US" sz="1600" dirty="0" err="1" smtClean="0">
                <a:solidFill>
                  <a:srgbClr val="686663"/>
                </a:solidFill>
                <a:latin typeface="Arial" pitchFamily="34" charset="0"/>
              </a:rPr>
              <a:t>Isocentric</a:t>
            </a:r>
            <a:r>
              <a:rPr lang="de-DE" altLang="en-US" sz="1600" dirty="0" smtClean="0">
                <a:solidFill>
                  <a:srgbClr val="686663"/>
                </a:solidFill>
                <a:latin typeface="Arial" pitchFamily="34" charset="0"/>
              </a:rPr>
              <a:t> US </a:t>
            </a:r>
            <a:r>
              <a:rPr lang="de-DE" altLang="en-US" sz="1600" dirty="0" err="1" smtClean="0">
                <a:solidFill>
                  <a:srgbClr val="686663"/>
                </a:solidFill>
                <a:latin typeface="Arial" pitchFamily="34" charset="0"/>
              </a:rPr>
              <a:t>provides</a:t>
            </a:r>
            <a:r>
              <a:rPr lang="de-DE" altLang="en-US" sz="1600" dirty="0">
                <a:solidFill>
                  <a:srgbClr val="686663"/>
                </a:solidFill>
                <a:latin typeface="Arial" pitchFamily="34" charset="0"/>
              </a:rPr>
              <a:t> </a:t>
            </a:r>
            <a:r>
              <a:rPr lang="de-DE" altLang="en-US" sz="1600" dirty="0" err="1" smtClean="0">
                <a:solidFill>
                  <a:srgbClr val="686663"/>
                </a:solidFill>
                <a:latin typeface="Arial" pitchFamily="34" charset="0"/>
              </a:rPr>
              <a:t>much</a:t>
            </a:r>
            <a:r>
              <a:rPr lang="de-DE" altLang="en-US" sz="1600" dirty="0" smtClean="0">
                <a:solidFill>
                  <a:srgbClr val="686663"/>
                </a:solidFill>
                <a:latin typeface="Arial" pitchFamily="34" charset="0"/>
              </a:rPr>
              <a:t> </a:t>
            </a:r>
            <a:r>
              <a:rPr lang="de-DE" altLang="en-US" sz="1600" dirty="0" err="1" smtClean="0">
                <a:solidFill>
                  <a:srgbClr val="686663"/>
                </a:solidFill>
                <a:latin typeface="Arial" pitchFamily="34" charset="0"/>
              </a:rPr>
              <a:t>better</a:t>
            </a:r>
            <a:r>
              <a:rPr lang="de-DE" altLang="en-US" sz="1600" dirty="0" smtClean="0">
                <a:solidFill>
                  <a:srgbClr val="686663"/>
                </a:solidFill>
                <a:latin typeface="Arial" pitchFamily="34" charset="0"/>
              </a:rPr>
              <a:t> </a:t>
            </a:r>
            <a:r>
              <a:rPr lang="de-DE" altLang="en-US" sz="1600" dirty="0" err="1" smtClean="0">
                <a:solidFill>
                  <a:srgbClr val="686663"/>
                </a:solidFill>
                <a:latin typeface="Arial" pitchFamily="34" charset="0"/>
              </a:rPr>
              <a:t>image</a:t>
            </a:r>
            <a:r>
              <a:rPr lang="de-DE" altLang="en-US" sz="1600" dirty="0" smtClean="0">
                <a:solidFill>
                  <a:srgbClr val="686663"/>
                </a:solidFill>
                <a:latin typeface="Arial" pitchFamily="34" charset="0"/>
              </a:rPr>
              <a:t/>
            </a:r>
            <a:br>
              <a:rPr lang="de-DE" altLang="en-US" sz="1600" dirty="0" smtClean="0">
                <a:solidFill>
                  <a:srgbClr val="686663"/>
                </a:solidFill>
                <a:latin typeface="Arial" pitchFamily="34" charset="0"/>
              </a:rPr>
            </a:br>
            <a:r>
              <a:rPr lang="de-DE" altLang="en-US" sz="1600" dirty="0" smtClean="0">
                <a:solidFill>
                  <a:srgbClr val="686663"/>
                </a:solidFill>
                <a:latin typeface="Arial" pitchFamily="34" charset="0"/>
              </a:rPr>
              <a:t>    </a:t>
            </a:r>
            <a:r>
              <a:rPr lang="de-DE" altLang="en-US" sz="1600" dirty="0" err="1" smtClean="0">
                <a:solidFill>
                  <a:srgbClr val="686663"/>
                </a:solidFill>
                <a:latin typeface="Arial" pitchFamily="34" charset="0"/>
              </a:rPr>
              <a:t>quality</a:t>
            </a:r>
            <a:r>
              <a:rPr lang="de-DE" altLang="en-US" sz="1600" dirty="0" smtClean="0">
                <a:solidFill>
                  <a:srgbClr val="686663"/>
                </a:solidFill>
                <a:latin typeface="Arial" pitchFamily="34" charset="0"/>
              </a:rPr>
              <a:t> </a:t>
            </a:r>
            <a:r>
              <a:rPr lang="de-DE" altLang="en-US" sz="1600" dirty="0" err="1" smtClean="0">
                <a:solidFill>
                  <a:srgbClr val="686663"/>
                </a:solidFill>
                <a:latin typeface="Arial" pitchFamily="34" charset="0"/>
              </a:rPr>
              <a:t>than</a:t>
            </a:r>
            <a:r>
              <a:rPr lang="de-DE" altLang="en-US" sz="1600" dirty="0" smtClean="0">
                <a:solidFill>
                  <a:srgbClr val="686663"/>
                </a:solidFill>
                <a:latin typeface="Arial" pitchFamily="34" charset="0"/>
              </a:rPr>
              <a:t> </a:t>
            </a:r>
            <a:r>
              <a:rPr lang="de-DE" altLang="en-US" sz="1600" dirty="0" err="1" smtClean="0">
                <a:solidFill>
                  <a:srgbClr val="686663"/>
                </a:solidFill>
                <a:latin typeface="Arial" pitchFamily="34" charset="0"/>
              </a:rPr>
              <a:t>any</a:t>
            </a:r>
            <a:r>
              <a:rPr lang="de-DE" altLang="en-US" sz="1600" dirty="0" smtClean="0">
                <a:solidFill>
                  <a:srgbClr val="686663"/>
                </a:solidFill>
                <a:latin typeface="Arial" pitchFamily="34" charset="0"/>
              </a:rPr>
              <a:t> inline US and </a:t>
            </a:r>
            <a:r>
              <a:rPr lang="de-DE" altLang="en-US" sz="1600" dirty="0" err="1" smtClean="0">
                <a:solidFill>
                  <a:srgbClr val="686663"/>
                </a:solidFill>
                <a:latin typeface="Arial" pitchFamily="34" charset="0"/>
              </a:rPr>
              <a:t>unsurpassed</a:t>
            </a:r>
            <a:r>
              <a:rPr lang="de-DE" altLang="en-US" sz="1600" dirty="0" smtClean="0">
                <a:solidFill>
                  <a:srgbClr val="686663"/>
                </a:solidFill>
                <a:latin typeface="Arial" pitchFamily="34" charset="0"/>
              </a:rPr>
              <a:t> </a:t>
            </a:r>
            <a:br>
              <a:rPr lang="de-DE" altLang="en-US" sz="1600" dirty="0" smtClean="0">
                <a:solidFill>
                  <a:srgbClr val="686663"/>
                </a:solidFill>
                <a:latin typeface="Arial" pitchFamily="34" charset="0"/>
              </a:rPr>
            </a:br>
            <a:r>
              <a:rPr lang="de-DE" altLang="en-US" sz="1600" dirty="0" smtClean="0">
                <a:solidFill>
                  <a:srgbClr val="686663"/>
                </a:solidFill>
                <a:latin typeface="Arial" pitchFamily="34" charset="0"/>
              </a:rPr>
              <a:t>    </a:t>
            </a:r>
            <a:r>
              <a:rPr lang="de-DE" altLang="en-US" sz="1600" dirty="0" err="1" smtClean="0">
                <a:solidFill>
                  <a:srgbClr val="686663"/>
                </a:solidFill>
                <a:latin typeface="Arial" pitchFamily="34" charset="0"/>
              </a:rPr>
              <a:t>imaging</a:t>
            </a:r>
            <a:r>
              <a:rPr lang="de-DE" altLang="en-US" sz="1600" dirty="0" smtClean="0">
                <a:solidFill>
                  <a:srgbClr val="686663"/>
                </a:solidFill>
                <a:latin typeface="Arial" pitchFamily="34" charset="0"/>
              </a:rPr>
              <a:t> </a:t>
            </a:r>
            <a:r>
              <a:rPr lang="de-DE" altLang="en-US" sz="1600" dirty="0" err="1" smtClean="0">
                <a:solidFill>
                  <a:srgbClr val="686663"/>
                </a:solidFill>
                <a:latin typeface="Arial" pitchFamily="34" charset="0"/>
              </a:rPr>
              <a:t>flexibility</a:t>
            </a:r>
            <a:r>
              <a:rPr lang="de-DE" altLang="en-US" sz="1600" dirty="0" smtClean="0">
                <a:solidFill>
                  <a:srgbClr val="686663"/>
                </a:solidFill>
                <a:latin typeface="Arial" pitchFamily="34" charset="0"/>
              </a:rPr>
              <a:t> on </a:t>
            </a:r>
            <a:r>
              <a:rPr lang="de-DE" altLang="en-US" sz="1600" dirty="0" err="1" smtClean="0">
                <a:solidFill>
                  <a:srgbClr val="686663"/>
                </a:solidFill>
                <a:latin typeface="Arial" pitchFamily="34" charset="0"/>
              </a:rPr>
              <a:t>the</a:t>
            </a:r>
            <a:r>
              <a:rPr lang="de-DE" altLang="en-US" sz="1600" dirty="0" smtClean="0">
                <a:solidFill>
                  <a:srgbClr val="686663"/>
                </a:solidFill>
                <a:latin typeface="Arial" pitchFamily="34" charset="0"/>
              </a:rPr>
              <a:t> </a:t>
            </a:r>
            <a:r>
              <a:rPr lang="de-DE" altLang="en-US" sz="1600" dirty="0" err="1" smtClean="0">
                <a:solidFill>
                  <a:srgbClr val="686663"/>
                </a:solidFill>
                <a:latin typeface="Arial" pitchFamily="34" charset="0"/>
              </a:rPr>
              <a:t>kidney</a:t>
            </a:r>
            <a:endParaRPr lang="de-DE" altLang="en-US" sz="1600" dirty="0" smtClean="0">
              <a:solidFill>
                <a:srgbClr val="686663"/>
              </a:solidFill>
              <a:latin typeface="Arial" pitchFamily="34" charset="0"/>
            </a:endParaRPr>
          </a:p>
          <a:p>
            <a:pPr eaLnBrk="1" hangingPunct="1">
              <a:spcBef>
                <a:spcPct val="50000"/>
              </a:spcBef>
              <a:buClr>
                <a:schemeClr val="tx1"/>
              </a:buClr>
              <a:buFont typeface="Arial" pitchFamily="34" charset="0"/>
              <a:buChar char="•"/>
            </a:pPr>
            <a:r>
              <a:rPr lang="de-DE" altLang="en-US" sz="1600" dirty="0" smtClean="0">
                <a:solidFill>
                  <a:srgbClr val="686663"/>
                </a:solidFill>
                <a:latin typeface="Arial" pitchFamily="34" charset="0"/>
              </a:rPr>
              <a:t>   </a:t>
            </a:r>
            <a:r>
              <a:rPr lang="de-DE" altLang="en-US" sz="1600" i="1" dirty="0" err="1" smtClean="0">
                <a:solidFill>
                  <a:schemeClr val="accent1"/>
                </a:solidFill>
                <a:latin typeface="Arial" pitchFamily="34" charset="0"/>
              </a:rPr>
              <a:t>FarSight</a:t>
            </a:r>
            <a:r>
              <a:rPr lang="de-DE" altLang="de-DE" sz="1600" dirty="0" smtClean="0">
                <a:solidFill>
                  <a:srgbClr val="686663"/>
                </a:solidFill>
                <a:latin typeface="Arial" pitchFamily="34" charset="0"/>
                <a:sym typeface="Symbol" pitchFamily="18" charset="2"/>
              </a:rPr>
              <a:t> </a:t>
            </a:r>
            <a:r>
              <a:rPr lang="de-DE" altLang="de-DE" sz="1600" dirty="0" err="1" smtClean="0">
                <a:solidFill>
                  <a:srgbClr val="686663"/>
                </a:solidFill>
                <a:latin typeface="Arial" pitchFamily="34" charset="0"/>
                <a:sym typeface="Symbol" pitchFamily="18" charset="2"/>
              </a:rPr>
              <a:t>provides</a:t>
            </a:r>
            <a:r>
              <a:rPr lang="de-DE" altLang="de-DE" sz="1600" dirty="0" smtClean="0">
                <a:solidFill>
                  <a:srgbClr val="686663"/>
                </a:solidFill>
                <a:latin typeface="Arial" pitchFamily="34" charset="0"/>
                <a:sym typeface="Symbol" pitchFamily="18" charset="2"/>
              </a:rPr>
              <a:t> </a:t>
            </a:r>
            <a:r>
              <a:rPr lang="de-DE" altLang="de-DE" sz="1600" dirty="0" err="1" smtClean="0">
                <a:solidFill>
                  <a:srgbClr val="686663"/>
                </a:solidFill>
                <a:latin typeface="Arial" pitchFamily="34" charset="0"/>
                <a:sym typeface="Symbol" pitchFamily="18" charset="2"/>
              </a:rPr>
              <a:t>best</a:t>
            </a:r>
            <a:r>
              <a:rPr lang="de-DE" altLang="de-DE" sz="1600" dirty="0" smtClean="0">
                <a:solidFill>
                  <a:srgbClr val="686663"/>
                </a:solidFill>
                <a:latin typeface="Arial" pitchFamily="34" charset="0"/>
                <a:sym typeface="Symbol" pitchFamily="18" charset="2"/>
              </a:rPr>
              <a:t> </a:t>
            </a:r>
            <a:r>
              <a:rPr lang="de-DE" altLang="de-DE" sz="1600" dirty="0" err="1" smtClean="0">
                <a:solidFill>
                  <a:srgbClr val="686663"/>
                </a:solidFill>
                <a:latin typeface="Arial" pitchFamily="34" charset="0"/>
                <a:sym typeface="Symbol" pitchFamily="18" charset="2"/>
              </a:rPr>
              <a:t>imaging</a:t>
            </a:r>
            <a:r>
              <a:rPr lang="de-DE" altLang="de-DE" sz="1600" dirty="0" smtClean="0">
                <a:solidFill>
                  <a:srgbClr val="686663"/>
                </a:solidFill>
                <a:latin typeface="Arial" pitchFamily="34" charset="0"/>
                <a:sym typeface="Symbol" pitchFamily="18" charset="2"/>
              </a:rPr>
              <a:t> </a:t>
            </a:r>
            <a:r>
              <a:rPr lang="de-DE" altLang="de-DE" sz="1600" dirty="0" err="1" smtClean="0">
                <a:solidFill>
                  <a:srgbClr val="686663"/>
                </a:solidFill>
                <a:latin typeface="Arial" pitchFamily="34" charset="0"/>
                <a:sym typeface="Symbol" pitchFamily="18" charset="2"/>
              </a:rPr>
              <a:t>access</a:t>
            </a:r>
            <a:r>
              <a:rPr lang="de-DE" altLang="de-DE" sz="1600" dirty="0" smtClean="0">
                <a:solidFill>
                  <a:srgbClr val="686663"/>
                </a:solidFill>
                <a:latin typeface="Arial" pitchFamily="34" charset="0"/>
                <a:sym typeface="Symbol" pitchFamily="18" charset="2"/>
              </a:rPr>
              <a:t> </a:t>
            </a:r>
            <a:r>
              <a:rPr lang="de-DE" altLang="de-DE" sz="1600" dirty="0" err="1" smtClean="0">
                <a:solidFill>
                  <a:srgbClr val="686663"/>
                </a:solidFill>
                <a:latin typeface="Arial" pitchFamily="34" charset="0"/>
                <a:sym typeface="Symbol" pitchFamily="18" charset="2"/>
              </a:rPr>
              <a:t>to</a:t>
            </a:r>
            <a:r>
              <a:rPr lang="de-DE" altLang="en-US" sz="1600" dirty="0" smtClean="0">
                <a:solidFill>
                  <a:srgbClr val="686663"/>
                </a:solidFill>
                <a:latin typeface="Arial" pitchFamily="34" charset="0"/>
              </a:rPr>
              <a:t/>
            </a:r>
            <a:br>
              <a:rPr lang="de-DE" altLang="en-US" sz="1600" dirty="0" smtClean="0">
                <a:solidFill>
                  <a:srgbClr val="686663"/>
                </a:solidFill>
                <a:latin typeface="Arial" pitchFamily="34" charset="0"/>
              </a:rPr>
            </a:br>
            <a:r>
              <a:rPr lang="de-DE" altLang="en-US" sz="1600" dirty="0" smtClean="0">
                <a:solidFill>
                  <a:srgbClr val="686663"/>
                </a:solidFill>
                <a:latin typeface="Arial" pitchFamily="34" charset="0"/>
              </a:rPr>
              <a:t>    distal </a:t>
            </a:r>
            <a:r>
              <a:rPr lang="de-DE" altLang="en-US" sz="1600" dirty="0" err="1" smtClean="0">
                <a:solidFill>
                  <a:srgbClr val="686663"/>
                </a:solidFill>
                <a:latin typeface="Arial" pitchFamily="34" charset="0"/>
              </a:rPr>
              <a:t>ureteric</a:t>
            </a:r>
            <a:r>
              <a:rPr lang="de-DE" altLang="en-US" sz="1600" dirty="0" smtClean="0">
                <a:solidFill>
                  <a:srgbClr val="686663"/>
                </a:solidFill>
                <a:latin typeface="Arial" pitchFamily="34" charset="0"/>
              </a:rPr>
              <a:t> </a:t>
            </a:r>
            <a:r>
              <a:rPr lang="de-DE" altLang="en-US" sz="1600" dirty="0" err="1" smtClean="0">
                <a:solidFill>
                  <a:srgbClr val="686663"/>
                </a:solidFill>
                <a:latin typeface="Arial" pitchFamily="34" charset="0"/>
              </a:rPr>
              <a:t>stones</a:t>
            </a:r>
            <a:r>
              <a:rPr lang="de-DE" altLang="en-US" sz="1600" dirty="0" smtClean="0">
                <a:solidFill>
                  <a:srgbClr val="686663"/>
                </a:solidFill>
                <a:latin typeface="Arial" pitchFamily="34" charset="0"/>
              </a:rPr>
              <a:t> and </a:t>
            </a:r>
            <a:r>
              <a:rPr lang="de-DE" altLang="en-US" sz="1600" dirty="0" err="1" smtClean="0">
                <a:solidFill>
                  <a:srgbClr val="686663"/>
                </a:solidFill>
                <a:latin typeface="Arial" pitchFamily="34" charset="0"/>
              </a:rPr>
              <a:t>stones</a:t>
            </a:r>
            <a:r>
              <a:rPr lang="de-DE" altLang="en-US" sz="1600" dirty="0" smtClean="0">
                <a:solidFill>
                  <a:srgbClr val="686663"/>
                </a:solidFill>
                <a:latin typeface="Arial" pitchFamily="34" charset="0"/>
              </a:rPr>
              <a:t> in </a:t>
            </a:r>
            <a:r>
              <a:rPr lang="de-DE" altLang="en-US" sz="1600" dirty="0" err="1" smtClean="0">
                <a:solidFill>
                  <a:srgbClr val="686663"/>
                </a:solidFill>
                <a:latin typeface="Arial" pitchFamily="34" charset="0"/>
              </a:rPr>
              <a:t>the</a:t>
            </a:r>
            <a:r>
              <a:rPr lang="de-DE" altLang="en-US" sz="1600" dirty="0" smtClean="0">
                <a:solidFill>
                  <a:srgbClr val="686663"/>
                </a:solidFill>
                <a:latin typeface="Arial" pitchFamily="34" charset="0"/>
              </a:rPr>
              <a:t/>
            </a:r>
            <a:br>
              <a:rPr lang="de-DE" altLang="en-US" sz="1600" dirty="0" smtClean="0">
                <a:solidFill>
                  <a:srgbClr val="686663"/>
                </a:solidFill>
                <a:latin typeface="Arial" pitchFamily="34" charset="0"/>
              </a:rPr>
            </a:br>
            <a:r>
              <a:rPr lang="de-DE" altLang="en-US" sz="1600" dirty="0" smtClean="0">
                <a:solidFill>
                  <a:srgbClr val="686663"/>
                </a:solidFill>
                <a:latin typeface="Arial" pitchFamily="34" charset="0"/>
              </a:rPr>
              <a:t>    </a:t>
            </a:r>
            <a:r>
              <a:rPr lang="de-DE" altLang="en-US" sz="1600" dirty="0" err="1" smtClean="0">
                <a:solidFill>
                  <a:srgbClr val="686663"/>
                </a:solidFill>
                <a:latin typeface="Arial" pitchFamily="34" charset="0"/>
              </a:rPr>
              <a:t>biliary</a:t>
            </a:r>
            <a:r>
              <a:rPr lang="de-DE" altLang="en-US" sz="1600" dirty="0" smtClean="0">
                <a:solidFill>
                  <a:srgbClr val="686663"/>
                </a:solidFill>
                <a:latin typeface="Arial" pitchFamily="34" charset="0"/>
              </a:rPr>
              <a:t> </a:t>
            </a:r>
            <a:r>
              <a:rPr lang="de-DE" altLang="en-US" sz="1600" dirty="0" err="1" smtClean="0">
                <a:solidFill>
                  <a:srgbClr val="686663"/>
                </a:solidFill>
                <a:latin typeface="Arial" pitchFamily="34" charset="0"/>
              </a:rPr>
              <a:t>system</a:t>
            </a:r>
            <a:endParaRPr lang="de-DE" altLang="en-US" sz="1600" dirty="0" smtClean="0">
              <a:solidFill>
                <a:srgbClr val="686663"/>
              </a:solidFill>
              <a:latin typeface="Arial" pitchFamily="34" charset="0"/>
            </a:endParaRPr>
          </a:p>
          <a:p>
            <a:pPr eaLnBrk="1" hangingPunct="1">
              <a:spcBef>
                <a:spcPct val="50000"/>
              </a:spcBef>
              <a:buClr>
                <a:schemeClr val="tx1"/>
              </a:buClr>
              <a:buFont typeface="Arial" pitchFamily="34" charset="0"/>
              <a:buChar char="•"/>
            </a:pPr>
            <a:r>
              <a:rPr lang="de-DE" altLang="en-US" sz="1600" dirty="0" smtClean="0">
                <a:solidFill>
                  <a:srgbClr val="686663"/>
                </a:solidFill>
                <a:latin typeface="Arial" pitchFamily="34" charset="0"/>
              </a:rPr>
              <a:t>   </a:t>
            </a:r>
            <a:r>
              <a:rPr lang="de-DE" altLang="en-US" sz="1600" dirty="0" err="1" smtClean="0">
                <a:solidFill>
                  <a:srgbClr val="686663"/>
                </a:solidFill>
                <a:latin typeface="Arial" pitchFamily="34" charset="0"/>
              </a:rPr>
              <a:t>Both</a:t>
            </a:r>
            <a:r>
              <a:rPr lang="de-DE" altLang="en-US" sz="1600" dirty="0" smtClean="0">
                <a:solidFill>
                  <a:srgbClr val="686663"/>
                </a:solidFill>
                <a:latin typeface="Arial" pitchFamily="34" charset="0"/>
              </a:rPr>
              <a:t> US </a:t>
            </a:r>
            <a:r>
              <a:rPr lang="de-DE" altLang="en-US" sz="1600" dirty="0" err="1" smtClean="0">
                <a:solidFill>
                  <a:srgbClr val="686663"/>
                </a:solidFill>
                <a:latin typeface="Arial" pitchFamily="34" charset="0"/>
              </a:rPr>
              <a:t>imaging</a:t>
            </a:r>
            <a:r>
              <a:rPr lang="de-DE" altLang="en-US" sz="1600" dirty="0" smtClean="0">
                <a:solidFill>
                  <a:srgbClr val="686663"/>
                </a:solidFill>
                <a:latin typeface="Arial" pitchFamily="34" charset="0"/>
              </a:rPr>
              <a:t> </a:t>
            </a:r>
            <a:r>
              <a:rPr lang="de-DE" altLang="en-US" sz="1600" dirty="0" err="1" smtClean="0">
                <a:solidFill>
                  <a:srgbClr val="686663"/>
                </a:solidFill>
                <a:latin typeface="Arial" pitchFamily="34" charset="0"/>
              </a:rPr>
              <a:t>systems</a:t>
            </a:r>
            <a:r>
              <a:rPr lang="de-DE" altLang="en-US" sz="1600" dirty="0" smtClean="0">
                <a:solidFill>
                  <a:srgbClr val="686663"/>
                </a:solidFill>
                <a:latin typeface="Arial" pitchFamily="34" charset="0"/>
              </a:rPr>
              <a:t> do not </a:t>
            </a:r>
            <a:r>
              <a:rPr lang="de-DE" altLang="en-US" sz="1600" dirty="0" err="1" smtClean="0">
                <a:solidFill>
                  <a:srgbClr val="686663"/>
                </a:solidFill>
                <a:latin typeface="Arial" pitchFamily="34" charset="0"/>
              </a:rPr>
              <a:t>interfere</a:t>
            </a:r>
            <a:r>
              <a:rPr lang="de-DE" altLang="en-US" sz="1600" dirty="0" smtClean="0">
                <a:solidFill>
                  <a:srgbClr val="686663"/>
                </a:solidFill>
                <a:latin typeface="Arial" pitchFamily="34" charset="0"/>
              </a:rPr>
              <a:t/>
            </a:r>
            <a:br>
              <a:rPr lang="de-DE" altLang="en-US" sz="1600" dirty="0" smtClean="0">
                <a:solidFill>
                  <a:srgbClr val="686663"/>
                </a:solidFill>
                <a:latin typeface="Arial" pitchFamily="34" charset="0"/>
              </a:rPr>
            </a:br>
            <a:r>
              <a:rPr lang="de-DE" altLang="en-US" sz="1600" dirty="0" smtClean="0">
                <a:solidFill>
                  <a:srgbClr val="686663"/>
                </a:solidFill>
                <a:latin typeface="Arial" pitchFamily="34" charset="0"/>
              </a:rPr>
              <a:t>    </a:t>
            </a:r>
            <a:r>
              <a:rPr lang="de-DE" altLang="en-US" sz="1600" dirty="0" err="1" smtClean="0">
                <a:solidFill>
                  <a:srgbClr val="686663"/>
                </a:solidFill>
                <a:latin typeface="Arial" pitchFamily="34" charset="0"/>
              </a:rPr>
              <a:t>with</a:t>
            </a:r>
            <a:r>
              <a:rPr lang="de-DE" altLang="en-US" sz="1600" dirty="0" smtClean="0">
                <a:solidFill>
                  <a:srgbClr val="686663"/>
                </a:solidFill>
                <a:latin typeface="Arial" pitchFamily="34" charset="0"/>
              </a:rPr>
              <a:t> </a:t>
            </a:r>
            <a:r>
              <a:rPr lang="de-DE" altLang="en-US" sz="1600" dirty="0" err="1" smtClean="0">
                <a:solidFill>
                  <a:srgbClr val="686663"/>
                </a:solidFill>
                <a:latin typeface="Arial" pitchFamily="34" charset="0"/>
              </a:rPr>
              <a:t>shock</a:t>
            </a:r>
            <a:r>
              <a:rPr lang="de-DE" altLang="en-US" sz="1600" dirty="0" smtClean="0">
                <a:solidFill>
                  <a:srgbClr val="686663"/>
                </a:solidFill>
                <a:latin typeface="Arial" pitchFamily="34" charset="0"/>
              </a:rPr>
              <a:t> </a:t>
            </a:r>
            <a:r>
              <a:rPr lang="de-DE" altLang="en-US" sz="1600" dirty="0" err="1" smtClean="0">
                <a:solidFill>
                  <a:srgbClr val="686663"/>
                </a:solidFill>
                <a:latin typeface="Arial" pitchFamily="34" charset="0"/>
              </a:rPr>
              <a:t>waves</a:t>
            </a:r>
            <a:endParaRPr lang="de-DE" altLang="en-US" sz="1600" dirty="0" smtClean="0">
              <a:solidFill>
                <a:srgbClr val="686663"/>
              </a:solidFill>
              <a:latin typeface="Arial" pitchFamily="34" charset="0"/>
            </a:endParaRPr>
          </a:p>
          <a:p>
            <a:pPr eaLnBrk="1" hangingPunct="1">
              <a:spcBef>
                <a:spcPct val="50000"/>
              </a:spcBef>
              <a:buClr>
                <a:schemeClr val="tx1"/>
              </a:buClr>
              <a:buFont typeface="Arial" pitchFamily="34" charset="0"/>
              <a:buChar char="•"/>
              <a:tabLst>
                <a:tab pos="269875" algn="l"/>
              </a:tabLst>
            </a:pPr>
            <a:r>
              <a:rPr lang="de-DE" altLang="en-US" sz="1600" dirty="0" smtClean="0">
                <a:solidFill>
                  <a:srgbClr val="686663"/>
                </a:solidFill>
                <a:latin typeface="Arial" pitchFamily="34" charset="0"/>
              </a:rPr>
              <a:t>   </a:t>
            </a:r>
            <a:r>
              <a:rPr lang="de-DE" altLang="en-US" sz="1600" dirty="0" err="1" smtClean="0">
                <a:solidFill>
                  <a:srgbClr val="686663"/>
                </a:solidFill>
                <a:latin typeface="Arial" pitchFamily="34" charset="0"/>
              </a:rPr>
              <a:t>Either</a:t>
            </a:r>
            <a:r>
              <a:rPr lang="de-DE" altLang="en-US" sz="1600" dirty="0" smtClean="0">
                <a:solidFill>
                  <a:srgbClr val="686663"/>
                </a:solidFill>
                <a:latin typeface="Arial" pitchFamily="34" charset="0"/>
              </a:rPr>
              <a:t> US </a:t>
            </a:r>
            <a:r>
              <a:rPr lang="de-DE" altLang="en-US" sz="1600" dirty="0" err="1" smtClean="0">
                <a:solidFill>
                  <a:srgbClr val="686663"/>
                </a:solidFill>
                <a:latin typeface="Arial" pitchFamily="34" charset="0"/>
              </a:rPr>
              <a:t>imaging</a:t>
            </a:r>
            <a:r>
              <a:rPr lang="de-DE" altLang="en-US" sz="1600" dirty="0" smtClean="0">
                <a:solidFill>
                  <a:srgbClr val="686663"/>
                </a:solidFill>
                <a:latin typeface="Arial" pitchFamily="34" charset="0"/>
              </a:rPr>
              <a:t> </a:t>
            </a:r>
            <a:r>
              <a:rPr lang="de-DE" altLang="en-US" sz="1600" dirty="0" err="1" smtClean="0">
                <a:solidFill>
                  <a:srgbClr val="686663"/>
                </a:solidFill>
                <a:latin typeface="Arial" pitchFamily="34" charset="0"/>
              </a:rPr>
              <a:t>system</a:t>
            </a:r>
            <a:r>
              <a:rPr lang="de-DE" altLang="en-US" sz="1600" dirty="0" smtClean="0">
                <a:solidFill>
                  <a:srgbClr val="686663"/>
                </a:solidFill>
                <a:latin typeface="Arial" pitchFamily="34" charset="0"/>
              </a:rPr>
              <a:t> </a:t>
            </a:r>
            <a:r>
              <a:rPr lang="de-DE" altLang="en-US" sz="1600" dirty="0" err="1" smtClean="0">
                <a:solidFill>
                  <a:srgbClr val="686663"/>
                </a:solidFill>
                <a:latin typeface="Arial" pitchFamily="34" charset="0"/>
              </a:rPr>
              <a:t>can</a:t>
            </a:r>
            <a:r>
              <a:rPr lang="de-DE" altLang="en-US" sz="1600" dirty="0" smtClean="0">
                <a:solidFill>
                  <a:srgbClr val="686663"/>
                </a:solidFill>
                <a:latin typeface="Arial" pitchFamily="34" charset="0"/>
              </a:rPr>
              <a:t> </a:t>
            </a:r>
            <a:r>
              <a:rPr lang="de-DE" altLang="en-US" sz="1600" dirty="0" err="1" smtClean="0">
                <a:solidFill>
                  <a:srgbClr val="686663"/>
                </a:solidFill>
                <a:latin typeface="Arial" pitchFamily="34" charset="0"/>
              </a:rPr>
              <a:t>be</a:t>
            </a:r>
            <a:r>
              <a:rPr lang="de-DE" altLang="en-US" sz="1600" dirty="0" smtClean="0">
                <a:solidFill>
                  <a:srgbClr val="686663"/>
                </a:solidFill>
                <a:latin typeface="Arial" pitchFamily="34" charset="0"/>
              </a:rPr>
              <a:t> </a:t>
            </a:r>
            <a:r>
              <a:rPr lang="de-DE" altLang="en-US" sz="1600" dirty="0" err="1" smtClean="0">
                <a:solidFill>
                  <a:srgbClr val="686663"/>
                </a:solidFill>
                <a:latin typeface="Arial" pitchFamily="34" charset="0"/>
              </a:rPr>
              <a:t>applied</a:t>
            </a:r>
            <a:r>
              <a:rPr lang="de-DE" altLang="en-US" sz="1600" dirty="0" smtClean="0">
                <a:solidFill>
                  <a:srgbClr val="686663"/>
                </a:solidFill>
                <a:latin typeface="Arial" pitchFamily="34" charset="0"/>
              </a:rPr>
              <a:t/>
            </a:r>
            <a:br>
              <a:rPr lang="de-DE" altLang="en-US" sz="1600" dirty="0" smtClean="0">
                <a:solidFill>
                  <a:srgbClr val="686663"/>
                </a:solidFill>
                <a:latin typeface="Arial" pitchFamily="34" charset="0"/>
              </a:rPr>
            </a:br>
            <a:r>
              <a:rPr lang="de-DE" altLang="en-US" sz="1600" dirty="0" smtClean="0">
                <a:solidFill>
                  <a:srgbClr val="686663"/>
                </a:solidFill>
                <a:latin typeface="Arial" pitchFamily="34" charset="0"/>
              </a:rPr>
              <a:t>    </a:t>
            </a:r>
            <a:r>
              <a:rPr lang="de-DE" altLang="en-US" sz="1600" dirty="0" err="1" smtClean="0">
                <a:solidFill>
                  <a:srgbClr val="686663"/>
                </a:solidFill>
                <a:latin typeface="Arial" pitchFamily="34" charset="0"/>
              </a:rPr>
              <a:t>with</a:t>
            </a:r>
            <a:r>
              <a:rPr lang="de-DE" altLang="en-US" sz="1600" dirty="0" smtClean="0">
                <a:solidFill>
                  <a:srgbClr val="686663"/>
                </a:solidFill>
                <a:latin typeface="Arial" pitchFamily="34" charset="0"/>
              </a:rPr>
              <a:t> </a:t>
            </a:r>
            <a:r>
              <a:rPr lang="de-DE" altLang="en-US" sz="1600" dirty="0" err="1" smtClean="0">
                <a:solidFill>
                  <a:srgbClr val="686663"/>
                </a:solidFill>
                <a:latin typeface="Arial" pitchFamily="34" charset="0"/>
              </a:rPr>
              <a:t>fluoroscopy</a:t>
            </a:r>
            <a:r>
              <a:rPr lang="de-DE" altLang="en-US" sz="1600" dirty="0" smtClean="0">
                <a:solidFill>
                  <a:srgbClr val="686663"/>
                </a:solidFill>
                <a:latin typeface="Arial" pitchFamily="34" charset="0"/>
              </a:rPr>
              <a:t> </a:t>
            </a:r>
            <a:r>
              <a:rPr lang="de-DE" altLang="en-US" sz="1600" dirty="0" err="1" smtClean="0">
                <a:solidFill>
                  <a:srgbClr val="686663"/>
                </a:solidFill>
                <a:latin typeface="Arial" pitchFamily="34" charset="0"/>
              </a:rPr>
              <a:t>for</a:t>
            </a:r>
            <a:r>
              <a:rPr lang="de-DE" altLang="en-US" sz="1600" dirty="0" smtClean="0">
                <a:solidFill>
                  <a:srgbClr val="686663"/>
                </a:solidFill>
                <a:latin typeface="Arial" pitchFamily="34" charset="0"/>
              </a:rPr>
              <a:t> dual </a:t>
            </a:r>
            <a:r>
              <a:rPr lang="de-DE" altLang="en-US" sz="1600" dirty="0" err="1" smtClean="0">
                <a:solidFill>
                  <a:srgbClr val="686663"/>
                </a:solidFill>
                <a:latin typeface="Arial" pitchFamily="34" charset="0"/>
              </a:rPr>
              <a:t>imaging</a:t>
            </a:r>
            <a:endParaRPr lang="de-DE" altLang="en-US" sz="1600" dirty="0">
              <a:solidFill>
                <a:srgbClr val="686663"/>
              </a:solidFill>
              <a:latin typeface="Arial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32000" y="445955"/>
            <a:ext cx="50994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GB" altLang="en-US" sz="3200" b="1" dirty="0" smtClean="0">
                <a:solidFill>
                  <a:srgbClr val="086BA8"/>
                </a:solidFill>
                <a:latin typeface="Arial" pitchFamily="34" charset="0"/>
              </a:rPr>
              <a:t>Localization </a:t>
            </a:r>
            <a:r>
              <a:rPr lang="en-GB" altLang="en-US" sz="3200" b="1" dirty="0">
                <a:solidFill>
                  <a:srgbClr val="086BA8"/>
                </a:solidFill>
                <a:latin typeface="Arial" pitchFamily="34" charset="0"/>
              </a:rPr>
              <a:t>and Imaging</a:t>
            </a:r>
          </a:p>
        </p:txBody>
      </p:sp>
      <p:pic>
        <p:nvPicPr>
          <p:cNvPr id="1026" name="Picture 2" descr="C:\Users\mkuchinke\Desktop\Projekt CS5\Competition Delta III\Roentgen_Isozentrik_TK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11" t="16616" r="38120" b="16513"/>
          <a:stretch/>
        </p:blipFill>
        <p:spPr bwMode="auto">
          <a:xfrm>
            <a:off x="5869098" y="1030730"/>
            <a:ext cx="2517732" cy="4586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TÜAK- V. KARADENİZ SEMPOZYUMU                                   September 07, 2019     Trabzon/ TURKEY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14833030"/>
      </p:ext>
    </p:extLst>
  </p:cSld>
  <p:clrMapOvr>
    <a:masterClrMapping/>
  </p:clrMapOvr>
  <p:transition xmlns:p14="http://schemas.microsoft.com/office/powerpoint/2010/main" spd="med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Optivision</a:t>
            </a:r>
            <a:r>
              <a:rPr lang="en-US" dirty="0" smtClean="0"/>
              <a:t>: Another </a:t>
            </a:r>
            <a:r>
              <a:rPr lang="en-US" dirty="0" err="1" smtClean="0"/>
              <a:t>signifcant</a:t>
            </a:r>
            <a:r>
              <a:rPr lang="en-US" dirty="0" smtClean="0"/>
              <a:t> advantage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tr-TR" dirty="0" err="1"/>
              <a:t>The</a:t>
            </a:r>
            <a:r>
              <a:rPr lang="tr-TR" dirty="0"/>
              <a:t> software </a:t>
            </a:r>
            <a:r>
              <a:rPr lang="tr-TR" dirty="0" err="1"/>
              <a:t>utilizes</a:t>
            </a:r>
            <a:r>
              <a:rPr lang="tr-TR" dirty="0"/>
              <a:t> </a:t>
            </a:r>
            <a:r>
              <a:rPr lang="tr-TR" b="1" dirty="0" err="1">
                <a:solidFill>
                  <a:srgbClr val="FF0000"/>
                </a:solidFill>
              </a:rPr>
              <a:t>multi-frequency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processing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to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significantly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enhance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image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quality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dirty="0" err="1"/>
              <a:t>compared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standard</a:t>
            </a:r>
            <a:r>
              <a:rPr lang="tr-TR" dirty="0"/>
              <a:t> </a:t>
            </a:r>
            <a:r>
              <a:rPr lang="tr-TR" dirty="0" err="1" smtClean="0"/>
              <a:t>urology</a:t>
            </a:r>
            <a:r>
              <a:rPr lang="tr-TR" dirty="0" smtClean="0"/>
              <a:t> </a:t>
            </a:r>
            <a:r>
              <a:rPr lang="tr-TR" dirty="0" err="1" smtClean="0"/>
              <a:t>images</a:t>
            </a:r>
            <a:r>
              <a:rPr lang="tr-TR" dirty="0" smtClean="0"/>
              <a:t> </a:t>
            </a:r>
            <a:r>
              <a:rPr lang="tr-TR" dirty="0" err="1" smtClean="0"/>
              <a:t>used</a:t>
            </a:r>
            <a:r>
              <a:rPr lang="tr-TR" dirty="0" smtClean="0"/>
              <a:t> </a:t>
            </a:r>
            <a:r>
              <a:rPr lang="tr-TR" dirty="0" err="1" smtClean="0"/>
              <a:t>so</a:t>
            </a:r>
            <a:r>
              <a:rPr lang="tr-TR" dirty="0" smtClean="0"/>
              <a:t> far. </a:t>
            </a:r>
            <a:endParaRPr lang="tr-TR" dirty="0"/>
          </a:p>
          <a:p>
            <a:endParaRPr lang="tr-TR" dirty="0" smtClean="0"/>
          </a:p>
          <a:p>
            <a:r>
              <a:rPr lang="tr-TR" dirty="0" err="1" smtClean="0"/>
              <a:t>Provides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chance</a:t>
            </a:r>
            <a:r>
              <a:rPr lang="tr-TR" dirty="0" smtClean="0"/>
              <a:t> </a:t>
            </a:r>
            <a:r>
              <a:rPr lang="tr-TR" b="1" dirty="0" err="1">
                <a:solidFill>
                  <a:srgbClr val="FF0000"/>
                </a:solidFill>
              </a:rPr>
              <a:t>to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identify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and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eliminate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stones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without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cumbersome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manual</a:t>
            </a:r>
            <a:r>
              <a:rPr lang="tr-TR" b="1" dirty="0">
                <a:solidFill>
                  <a:srgbClr val="FF0000"/>
                </a:solidFill>
              </a:rPr>
              <a:t> post-</a:t>
            </a:r>
            <a:r>
              <a:rPr lang="tr-TR" b="1" dirty="0" err="1" smtClean="0">
                <a:solidFill>
                  <a:srgbClr val="FF0000"/>
                </a:solidFill>
              </a:rPr>
              <a:t>processing</a:t>
            </a:r>
            <a:r>
              <a:rPr lang="tr-TR" b="1" dirty="0" smtClean="0">
                <a:solidFill>
                  <a:srgbClr val="FF0000"/>
                </a:solidFill>
              </a:rPr>
              <a:t> </a:t>
            </a:r>
            <a:r>
              <a:rPr lang="tr-TR" dirty="0" err="1" smtClean="0"/>
              <a:t>with</a:t>
            </a:r>
            <a:r>
              <a:rPr lang="tr-TR" dirty="0" smtClean="0"/>
              <a:t> </a:t>
            </a:r>
            <a:r>
              <a:rPr lang="tr-TR" dirty="0" err="1" smtClean="0"/>
              <a:t>essentially</a:t>
            </a:r>
            <a:r>
              <a:rPr lang="tr-TR" dirty="0" smtClean="0"/>
              <a:t> </a:t>
            </a:r>
            <a:r>
              <a:rPr lang="tr-TR" dirty="0" err="1" smtClean="0"/>
              <a:t>sharp</a:t>
            </a:r>
            <a:r>
              <a:rPr lang="tr-TR" dirty="0" smtClean="0"/>
              <a:t> </a:t>
            </a:r>
            <a:r>
              <a:rPr lang="tr-TR" dirty="0" err="1"/>
              <a:t>image</a:t>
            </a:r>
            <a:r>
              <a:rPr lang="tr-TR" dirty="0"/>
              <a:t> </a:t>
            </a:r>
            <a:r>
              <a:rPr lang="tr-TR" dirty="0" err="1"/>
              <a:t>details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comfortable</a:t>
            </a:r>
            <a:r>
              <a:rPr lang="tr-TR" dirty="0"/>
              <a:t> </a:t>
            </a:r>
            <a:r>
              <a:rPr lang="tr-TR" dirty="0" err="1" smtClean="0"/>
              <a:t>reading</a:t>
            </a:r>
            <a:endParaRPr lang="tr-TR" dirty="0"/>
          </a:p>
          <a:p>
            <a:pPr marL="0" indent="0">
              <a:buNone/>
            </a:pPr>
            <a:r>
              <a:rPr lang="tr-TR" dirty="0" smtClean="0"/>
              <a:t> </a:t>
            </a:r>
          </a:p>
          <a:p>
            <a:r>
              <a:rPr lang="tr-TR" dirty="0" err="1" smtClean="0"/>
              <a:t>This</a:t>
            </a:r>
            <a:r>
              <a:rPr lang="tr-TR" dirty="0" smtClean="0"/>
              <a:t> </a:t>
            </a:r>
            <a:r>
              <a:rPr lang="tr-TR" dirty="0" err="1" smtClean="0"/>
              <a:t>parameter</a:t>
            </a:r>
            <a:r>
              <a:rPr lang="tr-TR" dirty="0" smtClean="0"/>
              <a:t> </a:t>
            </a:r>
            <a:r>
              <a:rPr lang="tr-TR" dirty="0" err="1" smtClean="0"/>
              <a:t>will</a:t>
            </a:r>
            <a:r>
              <a:rPr lang="tr-TR" dirty="0" smtClean="0"/>
              <a:t> </a:t>
            </a:r>
            <a:r>
              <a:rPr lang="tr-TR" dirty="0" err="1"/>
              <a:t>enable</a:t>
            </a:r>
            <a:r>
              <a:rPr lang="tr-TR" dirty="0"/>
              <a:t> </a:t>
            </a:r>
            <a:r>
              <a:rPr lang="tr-TR" dirty="0" err="1" smtClean="0"/>
              <a:t>to</a:t>
            </a:r>
            <a:r>
              <a:rPr lang="tr-TR" dirty="0" smtClean="0"/>
              <a:t> </a:t>
            </a:r>
            <a:r>
              <a:rPr lang="tr-TR" dirty="0" err="1"/>
              <a:t>strike</a:t>
            </a:r>
            <a:r>
              <a:rPr lang="tr-TR" dirty="0"/>
              <a:t> an optimal </a:t>
            </a:r>
            <a:r>
              <a:rPr lang="tr-TR" dirty="0" err="1"/>
              <a:t>balance</a:t>
            </a:r>
            <a:r>
              <a:rPr lang="tr-TR" dirty="0"/>
              <a:t> </a:t>
            </a:r>
            <a:r>
              <a:rPr lang="tr-TR" dirty="0" err="1"/>
              <a:t>between</a:t>
            </a:r>
            <a:r>
              <a:rPr lang="tr-TR" dirty="0"/>
              <a:t> </a:t>
            </a:r>
            <a:r>
              <a:rPr lang="tr-TR" dirty="0" err="1"/>
              <a:t>low</a:t>
            </a:r>
            <a:r>
              <a:rPr lang="tr-TR" dirty="0"/>
              <a:t> </a:t>
            </a:r>
            <a:r>
              <a:rPr lang="tr-TR" dirty="0" err="1"/>
              <a:t>radiation</a:t>
            </a:r>
            <a:r>
              <a:rPr lang="tr-TR" dirty="0"/>
              <a:t> </a:t>
            </a:r>
            <a:r>
              <a:rPr lang="tr-TR" dirty="0" err="1"/>
              <a:t>dose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high</a:t>
            </a:r>
            <a:r>
              <a:rPr lang="tr-TR" dirty="0"/>
              <a:t> </a:t>
            </a:r>
            <a:r>
              <a:rPr lang="tr-TR" dirty="0" err="1"/>
              <a:t>image</a:t>
            </a:r>
            <a:r>
              <a:rPr lang="tr-TR" dirty="0"/>
              <a:t> </a:t>
            </a:r>
            <a:r>
              <a:rPr lang="tr-TR" dirty="0" err="1"/>
              <a:t>quality</a:t>
            </a:r>
            <a:r>
              <a:rPr lang="tr-TR" dirty="0"/>
              <a:t>, </a:t>
            </a:r>
            <a:r>
              <a:rPr lang="tr-TR" dirty="0" err="1"/>
              <a:t>serving</a:t>
            </a:r>
            <a:r>
              <a:rPr lang="tr-TR" dirty="0"/>
              <a:t> as a </a:t>
            </a:r>
            <a:r>
              <a:rPr lang="tr-TR" dirty="0" err="1"/>
              <a:t>powerful</a:t>
            </a:r>
            <a:r>
              <a:rPr lang="tr-TR" dirty="0"/>
              <a:t> </a:t>
            </a:r>
            <a:r>
              <a:rPr lang="tr-TR" dirty="0" err="1"/>
              <a:t>tool</a:t>
            </a:r>
            <a:r>
              <a:rPr lang="tr-TR" dirty="0"/>
              <a:t> </a:t>
            </a:r>
            <a:r>
              <a:rPr lang="tr-TR" b="1" dirty="0">
                <a:solidFill>
                  <a:srgbClr val="FF0000"/>
                </a:solidFill>
              </a:rPr>
              <a:t>in </a:t>
            </a:r>
            <a:r>
              <a:rPr lang="tr-TR" b="1" dirty="0" err="1">
                <a:solidFill>
                  <a:srgbClr val="FF0000"/>
                </a:solidFill>
              </a:rPr>
              <a:t>the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 smtClean="0">
                <a:solidFill>
                  <a:srgbClr val="FF0000"/>
                </a:solidFill>
              </a:rPr>
              <a:t>management</a:t>
            </a:r>
            <a:r>
              <a:rPr lang="tr-TR" b="1" dirty="0" smtClean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and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potential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reduction</a:t>
            </a:r>
            <a:r>
              <a:rPr lang="tr-TR" b="1" dirty="0">
                <a:solidFill>
                  <a:srgbClr val="FF0000"/>
                </a:solidFill>
              </a:rPr>
              <a:t> of </a:t>
            </a:r>
            <a:r>
              <a:rPr lang="tr-TR" b="1" dirty="0" err="1">
                <a:solidFill>
                  <a:srgbClr val="FF0000"/>
                </a:solidFill>
              </a:rPr>
              <a:t>patient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radiation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dosage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dirty="0"/>
              <a:t>in </a:t>
            </a:r>
            <a:r>
              <a:rPr lang="tr-TR" dirty="0" err="1"/>
              <a:t>imaging</a:t>
            </a:r>
            <a:r>
              <a:rPr lang="tr-TR" dirty="0"/>
              <a:t> </a:t>
            </a:r>
            <a:r>
              <a:rPr lang="tr-TR" dirty="0" err="1"/>
              <a:t>procedures</a:t>
            </a:r>
            <a:r>
              <a:rPr lang="tr-TR" dirty="0"/>
              <a:t>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TÜAK- V. KARADENİZ SEMPOZYUMU                                   September 07, 2019     Trabzon/ TURKEY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307022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8"/>
          <p:cNvSpPr>
            <a:spLocks noChangeArrowheads="1"/>
          </p:cNvSpPr>
          <p:nvPr/>
        </p:nvSpPr>
        <p:spPr bwMode="auto">
          <a:xfrm>
            <a:off x="152400" y="4924425"/>
            <a:ext cx="8877300" cy="876300"/>
          </a:xfrm>
          <a:prstGeom prst="rect">
            <a:avLst/>
          </a:prstGeom>
          <a:solidFill>
            <a:srgbClr val="3366FF"/>
          </a:solidFill>
          <a:ln w="9525">
            <a:noFill/>
            <a:miter lim="800000"/>
            <a:headEnd/>
            <a:tailEnd/>
          </a:ln>
        </p:spPr>
        <p:txBody>
          <a:bodyPr wrap="none" lIns="0" tIns="0" anchor="ctr"/>
          <a:lstStyle/>
          <a:p>
            <a:endParaRPr lang="de-DE" altLang="de-DE"/>
          </a:p>
        </p:txBody>
      </p:sp>
      <p:sp>
        <p:nvSpPr>
          <p:cNvPr id="49155" name="Rectangle 19"/>
          <p:cNvSpPr>
            <a:spLocks noChangeArrowheads="1"/>
          </p:cNvSpPr>
          <p:nvPr/>
        </p:nvSpPr>
        <p:spPr bwMode="auto">
          <a:xfrm>
            <a:off x="152400" y="4924425"/>
            <a:ext cx="371475" cy="876300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</p:spPr>
        <p:txBody>
          <a:bodyPr wrap="none" lIns="0" tIns="0" anchor="ctr"/>
          <a:lstStyle/>
          <a:p>
            <a:endParaRPr lang="de-DE" altLang="de-DE"/>
          </a:p>
        </p:txBody>
      </p:sp>
      <p:sp>
        <p:nvSpPr>
          <p:cNvPr id="49156" name="Text Box 20"/>
          <p:cNvSpPr txBox="1">
            <a:spLocks noChangeArrowheads="1"/>
          </p:cNvSpPr>
          <p:nvPr/>
        </p:nvSpPr>
        <p:spPr bwMode="auto">
          <a:xfrm>
            <a:off x="200025" y="4886325"/>
            <a:ext cx="346075" cy="96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spAutoFit/>
          </a:bodyPr>
          <a:lstStyle/>
          <a:p>
            <a:r>
              <a:rPr lang="de-DE" altLang="de-DE" sz="6000" b="1">
                <a:solidFill>
                  <a:srgbClr val="FFFF00"/>
                </a:solidFill>
              </a:rPr>
              <a:t>!</a:t>
            </a:r>
          </a:p>
        </p:txBody>
      </p:sp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2344738" y="747713"/>
            <a:ext cx="9207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spAutoFit/>
          </a:bodyPr>
          <a:lstStyle/>
          <a:p>
            <a:endParaRPr lang="de-DE" altLang="de-DE" sz="1600">
              <a:solidFill>
                <a:schemeClr val="bg1"/>
              </a:solidFill>
            </a:endParaRPr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131763" y="0"/>
            <a:ext cx="3533775" cy="71437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lIns="0" tIns="0" anchor="ctr"/>
          <a:lstStyle/>
          <a:p>
            <a:endParaRPr lang="de-DE" altLang="de-DE"/>
          </a:p>
        </p:txBody>
      </p:sp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196850" y="125413"/>
            <a:ext cx="2959785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spAutoFit/>
          </a:bodyPr>
          <a:lstStyle/>
          <a:p>
            <a:r>
              <a:rPr lang="tr-TR" altLang="de-DE" sz="2800" b="1" dirty="0" smtClean="0"/>
              <a:t>S</a:t>
            </a:r>
            <a:r>
              <a:rPr lang="de-DE" altLang="de-DE" sz="2800" b="1" dirty="0" err="1" smtClean="0"/>
              <a:t>upportive</a:t>
            </a:r>
            <a:r>
              <a:rPr lang="de-DE" altLang="de-DE" sz="2800" b="1" dirty="0" smtClean="0"/>
              <a:t> </a:t>
            </a:r>
            <a:r>
              <a:rPr lang="de-DE" altLang="de-DE" sz="2800" b="1" dirty="0" err="1"/>
              <a:t>therapy</a:t>
            </a:r>
            <a:endParaRPr lang="de-DE" altLang="de-DE" sz="2800" b="1" dirty="0"/>
          </a:p>
        </p:txBody>
      </p:sp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3800475" y="125413"/>
            <a:ext cx="5229225" cy="571500"/>
          </a:xfrm>
          <a:prstGeom prst="rect">
            <a:avLst/>
          </a:prstGeom>
          <a:solidFill>
            <a:srgbClr val="3366FF"/>
          </a:solidFill>
          <a:ln w="9525">
            <a:noFill/>
            <a:miter lim="800000"/>
            <a:headEnd/>
            <a:tailEnd/>
          </a:ln>
        </p:spPr>
        <p:txBody>
          <a:bodyPr wrap="none" lIns="0" tIns="0" anchor="ctr"/>
          <a:lstStyle/>
          <a:p>
            <a:endParaRPr lang="de-DE" altLang="de-DE"/>
          </a:p>
        </p:txBody>
      </p:sp>
      <p:sp>
        <p:nvSpPr>
          <p:cNvPr id="49161" name="Text Box 9"/>
          <p:cNvSpPr txBox="1">
            <a:spLocks noChangeArrowheads="1"/>
          </p:cNvSpPr>
          <p:nvPr/>
        </p:nvSpPr>
        <p:spPr bwMode="auto">
          <a:xfrm>
            <a:off x="5233988" y="206375"/>
            <a:ext cx="2909912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>
            <a:spAutoFit/>
          </a:bodyPr>
          <a:lstStyle/>
          <a:p>
            <a:pPr algn="ctr"/>
            <a:r>
              <a:rPr lang="tr-TR" altLang="de-DE" sz="2800" b="1" dirty="0" smtClean="0"/>
              <a:t>P</a:t>
            </a:r>
            <a:r>
              <a:rPr lang="de-DE" altLang="de-DE" sz="2800" b="1" dirty="0" err="1" smtClean="0"/>
              <a:t>hysical</a:t>
            </a:r>
            <a:r>
              <a:rPr lang="de-DE" altLang="de-DE" sz="2800" b="1" dirty="0" smtClean="0"/>
              <a:t> </a:t>
            </a:r>
            <a:r>
              <a:rPr lang="de-DE" altLang="de-DE" sz="2800" b="1" dirty="0" err="1"/>
              <a:t>measures</a:t>
            </a:r>
            <a:endParaRPr lang="de-DE" altLang="de-DE" sz="2800" b="1" dirty="0"/>
          </a:p>
        </p:txBody>
      </p:sp>
      <p:sp>
        <p:nvSpPr>
          <p:cNvPr id="1005578" name="Text Box 10"/>
          <p:cNvSpPr txBox="1">
            <a:spLocks noChangeArrowheads="1"/>
          </p:cNvSpPr>
          <p:nvPr/>
        </p:nvSpPr>
        <p:spPr bwMode="auto">
          <a:xfrm>
            <a:off x="180975" y="1349375"/>
            <a:ext cx="9410700" cy="1957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>
            <a:spAutoFit/>
          </a:bodyPr>
          <a:lstStyle/>
          <a:p>
            <a:pPr>
              <a:lnSpc>
                <a:spcPct val="115000"/>
              </a:lnSpc>
              <a:defRPr/>
            </a:pPr>
            <a:r>
              <a:rPr lang="tr-TR" sz="2200" b="1" dirty="0" err="1" smtClean="0">
                <a:latin typeface="Arial" charset="0"/>
              </a:rPr>
              <a:t>P</a:t>
            </a:r>
            <a:r>
              <a:rPr lang="de-DE" sz="2200" b="1" dirty="0" err="1" smtClean="0">
                <a:latin typeface="Arial" charset="0"/>
              </a:rPr>
              <a:t>hysical</a:t>
            </a:r>
            <a:r>
              <a:rPr lang="de-DE" sz="2200" b="1" dirty="0" smtClean="0">
                <a:latin typeface="Arial" charset="0"/>
              </a:rPr>
              <a:t> </a:t>
            </a:r>
            <a:r>
              <a:rPr lang="de-DE" sz="2200" b="1" dirty="0" err="1">
                <a:latin typeface="Arial" charset="0"/>
              </a:rPr>
              <a:t>measures</a:t>
            </a:r>
            <a:r>
              <a:rPr lang="de-DE" sz="2200" b="1" dirty="0">
                <a:latin typeface="Arial" charset="0"/>
              </a:rPr>
              <a:t> </a:t>
            </a:r>
            <a:r>
              <a:rPr lang="de-DE" sz="2200" b="1" dirty="0" err="1">
                <a:latin typeface="Arial" charset="0"/>
              </a:rPr>
              <a:t>like</a:t>
            </a:r>
            <a:endParaRPr lang="de-DE" sz="2200" b="1" dirty="0">
              <a:latin typeface="Arial" charset="0"/>
            </a:endParaRPr>
          </a:p>
          <a:p>
            <a:pPr>
              <a:lnSpc>
                <a:spcPct val="115000"/>
              </a:lnSpc>
              <a:defRPr/>
            </a:pPr>
            <a:r>
              <a:rPr lang="de-DE" sz="2400" b="1" dirty="0">
                <a:latin typeface="Arial" charset="0"/>
              </a:rPr>
              <a:t>	 </a:t>
            </a:r>
            <a:r>
              <a:rPr lang="de-DE" b="1" dirty="0">
                <a:latin typeface="Wingdings" pitchFamily="2" charset="2"/>
              </a:rPr>
              <a:t></a:t>
            </a:r>
            <a:r>
              <a:rPr lang="de-DE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tr-TR" sz="20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M</a:t>
            </a:r>
            <a:r>
              <a:rPr lang="de-DE" sz="2000" b="1" dirty="0" err="1" smtClean="0">
                <a:latin typeface="Arial" charset="0"/>
              </a:rPr>
              <a:t>echanical</a:t>
            </a:r>
            <a:r>
              <a:rPr lang="de-DE" sz="2000" b="1" dirty="0" smtClean="0">
                <a:latin typeface="Arial" charset="0"/>
              </a:rPr>
              <a:t> </a:t>
            </a:r>
            <a:r>
              <a:rPr lang="de-DE" sz="2000" b="1" dirty="0" err="1">
                <a:latin typeface="Arial" charset="0"/>
              </a:rPr>
              <a:t>percussion</a:t>
            </a:r>
            <a:r>
              <a:rPr lang="de-DE" sz="2000" b="1" dirty="0">
                <a:latin typeface="Arial" charset="0"/>
              </a:rPr>
              <a:t>	P</a:t>
            </a:r>
          </a:p>
          <a:p>
            <a:pPr>
              <a:lnSpc>
                <a:spcPct val="115000"/>
              </a:lnSpc>
              <a:defRPr/>
            </a:pPr>
            <a:r>
              <a:rPr lang="de-DE" sz="2000" b="1" dirty="0">
                <a:latin typeface="Arial" charset="0"/>
              </a:rPr>
              <a:t>	 </a:t>
            </a:r>
            <a:r>
              <a:rPr lang="de-DE" b="1" dirty="0">
                <a:latin typeface="Wingdings" pitchFamily="2" charset="2"/>
              </a:rPr>
              <a:t></a:t>
            </a:r>
            <a:r>
              <a:rPr lang="de-DE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tr-TR" sz="20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D</a:t>
            </a:r>
            <a:r>
              <a:rPr lang="de-DE" sz="2000" b="1" dirty="0" err="1" smtClean="0">
                <a:latin typeface="Arial" charset="0"/>
              </a:rPr>
              <a:t>iuresis</a:t>
            </a:r>
            <a:r>
              <a:rPr lang="de-DE" sz="2000" b="1" dirty="0">
                <a:latin typeface="Arial" charset="0"/>
              </a:rPr>
              <a:t>			D</a:t>
            </a:r>
          </a:p>
          <a:p>
            <a:pPr>
              <a:lnSpc>
                <a:spcPct val="115000"/>
              </a:lnSpc>
              <a:defRPr/>
            </a:pPr>
            <a:r>
              <a:rPr lang="de-DE" sz="2000" b="1" dirty="0">
                <a:latin typeface="Arial" charset="0"/>
              </a:rPr>
              <a:t>	 </a:t>
            </a:r>
            <a:r>
              <a:rPr lang="de-DE" b="1" dirty="0">
                <a:latin typeface="Wingdings" pitchFamily="2" charset="2"/>
              </a:rPr>
              <a:t></a:t>
            </a:r>
            <a:r>
              <a:rPr lang="de-DE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tr-TR" sz="20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I</a:t>
            </a:r>
            <a:r>
              <a:rPr lang="de-DE" sz="2000" b="1" dirty="0" err="1" smtClean="0">
                <a:latin typeface="Arial" charset="0"/>
              </a:rPr>
              <a:t>nversion</a:t>
            </a:r>
            <a:r>
              <a:rPr lang="de-DE" sz="2000" b="1" dirty="0" smtClean="0">
                <a:latin typeface="Arial" charset="0"/>
              </a:rPr>
              <a:t>   </a:t>
            </a:r>
            <a:r>
              <a:rPr lang="de-DE" sz="2000" b="1" dirty="0">
                <a:latin typeface="Arial" charset="0"/>
              </a:rPr>
              <a:t>			</a:t>
            </a:r>
            <a:r>
              <a:rPr lang="de-DE" sz="1400" b="1" dirty="0">
                <a:latin typeface="Arial" charset="0"/>
              </a:rPr>
              <a:t> </a:t>
            </a:r>
            <a:r>
              <a:rPr lang="de-DE" sz="2000" b="1" dirty="0">
                <a:latin typeface="Arial" charset="0"/>
              </a:rPr>
              <a:t>I</a:t>
            </a:r>
          </a:p>
          <a:p>
            <a:pPr>
              <a:lnSpc>
                <a:spcPct val="115000"/>
              </a:lnSpc>
              <a:defRPr/>
            </a:pPr>
            <a:r>
              <a:rPr lang="tr-TR" sz="2200" dirty="0" err="1" smtClean="0">
                <a:latin typeface="Arial" charset="0"/>
              </a:rPr>
              <a:t>F</a:t>
            </a:r>
            <a:r>
              <a:rPr lang="de-DE" sz="2200" dirty="0" err="1" smtClean="0">
                <a:latin typeface="Arial" charset="0"/>
              </a:rPr>
              <a:t>acilitates</a:t>
            </a:r>
            <a:r>
              <a:rPr lang="de-DE" sz="2200" dirty="0" smtClean="0">
                <a:latin typeface="Arial" charset="0"/>
              </a:rPr>
              <a:t> </a:t>
            </a:r>
            <a:r>
              <a:rPr lang="de-DE" sz="2200" dirty="0" err="1">
                <a:latin typeface="Arial" charset="0"/>
              </a:rPr>
              <a:t>passage</a:t>
            </a:r>
            <a:r>
              <a:rPr lang="de-DE" sz="2200" dirty="0">
                <a:latin typeface="Arial" charset="0"/>
              </a:rPr>
              <a:t> </a:t>
            </a:r>
            <a:r>
              <a:rPr lang="de-DE" sz="2200" dirty="0" err="1">
                <a:latin typeface="Arial" charset="0"/>
              </a:rPr>
              <a:t>of</a:t>
            </a:r>
            <a:r>
              <a:rPr lang="de-DE" sz="2200" dirty="0">
                <a:latin typeface="Arial" charset="0"/>
              </a:rPr>
              <a:t> </a:t>
            </a:r>
            <a:r>
              <a:rPr lang="de-DE" sz="2200" dirty="0" err="1">
                <a:latin typeface="Arial" charset="0"/>
              </a:rPr>
              <a:t>stone</a:t>
            </a:r>
            <a:r>
              <a:rPr lang="de-DE" sz="2200" dirty="0">
                <a:latin typeface="Arial" charset="0"/>
              </a:rPr>
              <a:t> </a:t>
            </a:r>
            <a:r>
              <a:rPr lang="de-DE" sz="2200" dirty="0" err="1">
                <a:latin typeface="Arial" charset="0"/>
              </a:rPr>
              <a:t>debris</a:t>
            </a:r>
            <a:r>
              <a:rPr lang="de-DE" sz="2200" dirty="0">
                <a:latin typeface="Arial" charset="0"/>
              </a:rPr>
              <a:t> </a:t>
            </a:r>
            <a:r>
              <a:rPr lang="de-DE" sz="2200" dirty="0" err="1">
                <a:latin typeface="Arial" charset="0"/>
              </a:rPr>
              <a:t>from</a:t>
            </a:r>
            <a:r>
              <a:rPr lang="de-DE" sz="2200" dirty="0">
                <a:latin typeface="Arial" charset="0"/>
              </a:rPr>
              <a:t> </a:t>
            </a:r>
            <a:r>
              <a:rPr lang="de-DE" sz="2200" dirty="0" err="1">
                <a:latin typeface="Arial" charset="0"/>
              </a:rPr>
              <a:t>the</a:t>
            </a:r>
            <a:r>
              <a:rPr lang="de-DE" sz="2200" dirty="0">
                <a:latin typeface="Arial" charset="0"/>
              </a:rPr>
              <a:t> </a:t>
            </a:r>
            <a:r>
              <a:rPr lang="de-DE" sz="2200" dirty="0" err="1">
                <a:latin typeface="Arial" charset="0"/>
              </a:rPr>
              <a:t>lower</a:t>
            </a:r>
            <a:r>
              <a:rPr lang="de-DE" sz="2200" dirty="0">
                <a:latin typeface="Arial" charset="0"/>
              </a:rPr>
              <a:t> pole </a:t>
            </a:r>
            <a:r>
              <a:rPr lang="de-DE" sz="2200" dirty="0" err="1">
                <a:latin typeface="Arial" charset="0"/>
              </a:rPr>
              <a:t>collecting</a:t>
            </a:r>
            <a:r>
              <a:rPr lang="de-DE" sz="2200" dirty="0">
                <a:latin typeface="Arial" charset="0"/>
              </a:rPr>
              <a:t> </a:t>
            </a:r>
            <a:r>
              <a:rPr lang="de-DE" sz="2200" dirty="0" err="1">
                <a:latin typeface="Arial" charset="0"/>
              </a:rPr>
              <a:t>system</a:t>
            </a:r>
            <a:r>
              <a:rPr lang="de-DE" sz="2200" dirty="0">
                <a:latin typeface="Arial" charset="0"/>
              </a:rPr>
              <a:t>  </a:t>
            </a:r>
          </a:p>
        </p:txBody>
      </p:sp>
      <p:sp>
        <p:nvSpPr>
          <p:cNvPr id="49163" name="Text Box 11"/>
          <p:cNvSpPr txBox="1">
            <a:spLocks noChangeArrowheads="1"/>
          </p:cNvSpPr>
          <p:nvPr/>
        </p:nvSpPr>
        <p:spPr bwMode="auto">
          <a:xfrm>
            <a:off x="287338" y="3348038"/>
            <a:ext cx="1750031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spAutoFit/>
          </a:bodyPr>
          <a:lstStyle/>
          <a:p>
            <a:r>
              <a:rPr lang="de-DE" altLang="de-DE" sz="1600" b="1" dirty="0" err="1"/>
              <a:t>Chiong</a:t>
            </a:r>
            <a:r>
              <a:rPr lang="de-DE" altLang="de-DE" sz="1600" b="1" dirty="0"/>
              <a:t> et.al. (2005)</a:t>
            </a:r>
          </a:p>
        </p:txBody>
      </p:sp>
      <p:sp>
        <p:nvSpPr>
          <p:cNvPr id="49164" name="Rectangle 12"/>
          <p:cNvSpPr>
            <a:spLocks noChangeArrowheads="1"/>
          </p:cNvSpPr>
          <p:nvPr/>
        </p:nvSpPr>
        <p:spPr bwMode="auto">
          <a:xfrm>
            <a:off x="171450" y="3352800"/>
            <a:ext cx="8839200" cy="1447800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</p:spPr>
        <p:txBody>
          <a:bodyPr wrap="none" lIns="0" tIns="0" anchor="ctr"/>
          <a:lstStyle/>
          <a:p>
            <a:endParaRPr lang="de-DE" altLang="de-DE"/>
          </a:p>
        </p:txBody>
      </p:sp>
      <p:sp>
        <p:nvSpPr>
          <p:cNvPr id="49165" name="Text Box 14"/>
          <p:cNvSpPr txBox="1">
            <a:spLocks noChangeArrowheads="1"/>
          </p:cNvSpPr>
          <p:nvPr/>
        </p:nvSpPr>
        <p:spPr bwMode="auto">
          <a:xfrm>
            <a:off x="458788" y="3687763"/>
            <a:ext cx="6848475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spAutoFit/>
          </a:bodyPr>
          <a:lstStyle/>
          <a:p>
            <a:r>
              <a:rPr lang="de-DE" altLang="de-DE"/>
              <a:t>108 patients with lower pole stones until 20 mm treated with ESWL</a:t>
            </a:r>
          </a:p>
        </p:txBody>
      </p:sp>
      <p:sp>
        <p:nvSpPr>
          <p:cNvPr id="1005583" name="Text Box 15"/>
          <p:cNvSpPr txBox="1">
            <a:spLocks noChangeArrowheads="1"/>
          </p:cNvSpPr>
          <p:nvPr/>
        </p:nvSpPr>
        <p:spPr bwMode="auto">
          <a:xfrm>
            <a:off x="792163" y="4032250"/>
            <a:ext cx="4665662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>
            <a:spAutoFit/>
          </a:bodyPr>
          <a:lstStyle/>
          <a:p>
            <a:pPr>
              <a:lnSpc>
                <a:spcPct val="125000"/>
              </a:lnSpc>
              <a:defRPr/>
            </a:pPr>
            <a:r>
              <a:rPr lang="de-DE" b="1" dirty="0">
                <a:solidFill>
                  <a:srgbClr val="FFFF00"/>
                </a:solidFill>
                <a:latin typeface="Wingdings" pitchFamily="2" charset="2"/>
              </a:rPr>
              <a:t></a:t>
            </a:r>
            <a:r>
              <a: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de-DE" dirty="0">
                <a:latin typeface="Arial" charset="0"/>
              </a:rPr>
              <a:t>62,5 %  </a:t>
            </a:r>
            <a:r>
              <a:rPr lang="de-DE" b="1" dirty="0" err="1">
                <a:latin typeface="Arial" charset="0"/>
              </a:rPr>
              <a:t>stone</a:t>
            </a:r>
            <a:r>
              <a:rPr lang="de-DE" b="1" dirty="0">
                <a:latin typeface="Arial" charset="0"/>
              </a:rPr>
              <a:t> </a:t>
            </a:r>
            <a:r>
              <a:rPr lang="de-DE" b="1" dirty="0" err="1">
                <a:latin typeface="Arial" charset="0"/>
              </a:rPr>
              <a:t>clearance</a:t>
            </a:r>
            <a:r>
              <a:rPr lang="de-DE" b="1" dirty="0">
                <a:latin typeface="Arial" charset="0"/>
              </a:rPr>
              <a:t> </a:t>
            </a:r>
            <a:r>
              <a:rPr lang="de-DE" b="1" dirty="0" err="1">
                <a:latin typeface="Arial" charset="0"/>
              </a:rPr>
              <a:t>for</a:t>
            </a:r>
            <a:r>
              <a:rPr lang="de-DE" b="1" dirty="0">
                <a:latin typeface="Arial" charset="0"/>
              </a:rPr>
              <a:t> ESWL </a:t>
            </a:r>
            <a:r>
              <a:rPr lang="de-DE" b="1" dirty="0">
                <a:solidFill>
                  <a:srgbClr val="FF0000"/>
                </a:solidFill>
                <a:latin typeface="Arial" charset="0"/>
              </a:rPr>
              <a:t>+ PDI</a:t>
            </a:r>
          </a:p>
          <a:p>
            <a:pPr>
              <a:lnSpc>
                <a:spcPct val="125000"/>
              </a:lnSpc>
              <a:defRPr/>
            </a:pPr>
            <a:r>
              <a:rPr lang="de-DE" b="1" dirty="0">
                <a:solidFill>
                  <a:srgbClr val="FFFF00"/>
                </a:solidFill>
                <a:latin typeface="Wingdings" pitchFamily="2" charset="2"/>
              </a:rPr>
              <a:t></a:t>
            </a:r>
            <a:r>
              <a: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de-DE" dirty="0">
                <a:latin typeface="Arial" charset="0"/>
              </a:rPr>
              <a:t>35,4 % </a:t>
            </a:r>
            <a:r>
              <a:rPr lang="de-DE" b="1" dirty="0" err="1">
                <a:latin typeface="Arial" charset="0"/>
              </a:rPr>
              <a:t>stone</a:t>
            </a:r>
            <a:r>
              <a:rPr lang="de-DE" b="1" dirty="0">
                <a:latin typeface="Arial" charset="0"/>
              </a:rPr>
              <a:t> </a:t>
            </a:r>
            <a:r>
              <a:rPr lang="de-DE" b="1" dirty="0" err="1">
                <a:latin typeface="Arial" charset="0"/>
              </a:rPr>
              <a:t>clearance</a:t>
            </a:r>
            <a:r>
              <a:rPr lang="de-DE" b="1" dirty="0">
                <a:latin typeface="Arial" charset="0"/>
              </a:rPr>
              <a:t> </a:t>
            </a:r>
            <a:r>
              <a:rPr lang="de-DE" b="1" dirty="0" err="1">
                <a:latin typeface="Arial" charset="0"/>
              </a:rPr>
              <a:t>for</a:t>
            </a:r>
            <a:r>
              <a:rPr lang="de-DE" b="1" dirty="0">
                <a:latin typeface="Arial" charset="0"/>
              </a:rPr>
              <a:t> ESWL </a:t>
            </a:r>
            <a:r>
              <a:rPr lang="de-DE" b="1" dirty="0" err="1">
                <a:latin typeface="Arial" charset="0"/>
              </a:rPr>
              <a:t>alone</a:t>
            </a:r>
            <a:endParaRPr lang="de-DE" b="1" dirty="0">
              <a:latin typeface="Arial" charset="0"/>
            </a:endParaRPr>
          </a:p>
        </p:txBody>
      </p:sp>
      <p:sp>
        <p:nvSpPr>
          <p:cNvPr id="49167" name="Text Box 17"/>
          <p:cNvSpPr txBox="1">
            <a:spLocks noChangeArrowheads="1"/>
          </p:cNvSpPr>
          <p:nvPr/>
        </p:nvSpPr>
        <p:spPr bwMode="auto">
          <a:xfrm>
            <a:off x="723900" y="5132388"/>
            <a:ext cx="85725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>
            <a:spAutoFit/>
          </a:bodyPr>
          <a:lstStyle/>
          <a:p>
            <a:pPr>
              <a:lnSpc>
                <a:spcPct val="115000"/>
              </a:lnSpc>
            </a:pPr>
            <a:r>
              <a:rPr lang="de-DE" altLang="de-DE" sz="2400" b="1">
                <a:solidFill>
                  <a:schemeClr val="bg1"/>
                </a:solidFill>
              </a:rPr>
              <a:t>PDI is an easy tool for the improvement of ESWL results</a:t>
            </a:r>
            <a:endParaRPr lang="de-DE" altLang="de-DE" sz="1600" b="1">
              <a:solidFill>
                <a:schemeClr val="bg1"/>
              </a:solidFill>
            </a:endParaRPr>
          </a:p>
        </p:txBody>
      </p:sp>
      <p:sp>
        <p:nvSpPr>
          <p:cNvPr id="49168" name="Text Box 22"/>
          <p:cNvSpPr txBox="1">
            <a:spLocks noChangeArrowheads="1"/>
          </p:cNvSpPr>
          <p:nvPr/>
        </p:nvSpPr>
        <p:spPr bwMode="auto">
          <a:xfrm>
            <a:off x="1905000" y="5943600"/>
            <a:ext cx="6503960" cy="824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spAutoFit/>
          </a:bodyPr>
          <a:lstStyle/>
          <a:p>
            <a:pPr>
              <a:lnSpc>
                <a:spcPct val="115000"/>
              </a:lnSpc>
            </a:pPr>
            <a:r>
              <a:rPr lang="tr-TR" altLang="de-DE" sz="2200" b="1" dirty="0" err="1" smtClean="0"/>
              <a:t>M</a:t>
            </a:r>
            <a:r>
              <a:rPr lang="de-DE" altLang="de-DE" sz="2200" b="1" dirty="0" err="1" smtClean="0"/>
              <a:t>etaphylaxis</a:t>
            </a:r>
            <a:r>
              <a:rPr lang="de-DE" altLang="de-DE" sz="2200" b="1" dirty="0" smtClean="0"/>
              <a:t> </a:t>
            </a:r>
            <a:r>
              <a:rPr lang="de-DE" altLang="de-DE" sz="2200" b="1" dirty="0" err="1"/>
              <a:t>with</a:t>
            </a:r>
            <a:r>
              <a:rPr lang="de-DE" altLang="de-DE" sz="2200" b="1" dirty="0"/>
              <a:t> </a:t>
            </a:r>
            <a:r>
              <a:rPr lang="de-DE" altLang="de-DE" sz="2200" b="1" dirty="0" err="1"/>
              <a:t>potassium</a:t>
            </a:r>
            <a:r>
              <a:rPr lang="de-DE" altLang="de-DE" sz="2200" b="1" dirty="0"/>
              <a:t> </a:t>
            </a:r>
            <a:r>
              <a:rPr lang="de-DE" altLang="de-DE" sz="2200" b="1" dirty="0" err="1"/>
              <a:t>citrate</a:t>
            </a:r>
            <a:r>
              <a:rPr lang="de-DE" altLang="de-DE" sz="2200" b="1" dirty="0"/>
              <a:t> in </a:t>
            </a:r>
            <a:r>
              <a:rPr lang="de-DE" altLang="de-DE" sz="2200" b="1" dirty="0" err="1"/>
              <a:t>calcium</a:t>
            </a:r>
            <a:r>
              <a:rPr lang="de-DE" altLang="de-DE" sz="2200" b="1" dirty="0"/>
              <a:t> </a:t>
            </a:r>
            <a:r>
              <a:rPr lang="de-DE" altLang="de-DE" sz="2200" b="1" dirty="0" err="1"/>
              <a:t>oxalate</a:t>
            </a:r>
            <a:endParaRPr lang="de-DE" altLang="de-DE" sz="2200" b="1" dirty="0"/>
          </a:p>
          <a:p>
            <a:pPr>
              <a:lnSpc>
                <a:spcPct val="115000"/>
              </a:lnSpc>
            </a:pPr>
            <a:r>
              <a:rPr lang="de-DE" altLang="de-DE" sz="2200" b="1" dirty="0" err="1"/>
              <a:t>stone</a:t>
            </a:r>
            <a:r>
              <a:rPr lang="de-DE" altLang="de-DE" sz="2200" b="1" dirty="0"/>
              <a:t> </a:t>
            </a:r>
            <a:r>
              <a:rPr lang="de-DE" altLang="de-DE" sz="2200" b="1" dirty="0" err="1"/>
              <a:t>formers</a:t>
            </a:r>
            <a:r>
              <a:rPr lang="de-DE" altLang="de-DE" sz="2200" b="1" dirty="0"/>
              <a:t> </a:t>
            </a:r>
            <a:r>
              <a:rPr lang="de-DE" altLang="de-DE" sz="2200" b="1" dirty="0" err="1"/>
              <a:t>can</a:t>
            </a:r>
            <a:r>
              <a:rPr lang="de-DE" altLang="de-DE" sz="2200" b="1" dirty="0"/>
              <a:t> </a:t>
            </a:r>
            <a:r>
              <a:rPr lang="de-DE" altLang="de-DE" sz="2200" b="1" dirty="0" err="1"/>
              <a:t>reduce</a:t>
            </a:r>
            <a:r>
              <a:rPr lang="de-DE" altLang="de-DE" sz="2200" b="1" dirty="0"/>
              <a:t> </a:t>
            </a:r>
            <a:r>
              <a:rPr lang="de-DE" altLang="de-DE" sz="2200" b="1" dirty="0" err="1"/>
              <a:t>recurrence</a:t>
            </a:r>
            <a:r>
              <a:rPr lang="de-DE" altLang="de-DE" sz="2200" b="1" dirty="0"/>
              <a:t> rate after ESWL </a:t>
            </a:r>
          </a:p>
        </p:txBody>
      </p:sp>
      <p:sp>
        <p:nvSpPr>
          <p:cNvPr id="49169" name="Text Box 23"/>
          <p:cNvSpPr txBox="1">
            <a:spLocks noChangeArrowheads="1"/>
          </p:cNvSpPr>
          <p:nvPr/>
        </p:nvSpPr>
        <p:spPr bwMode="auto">
          <a:xfrm>
            <a:off x="257175" y="6024563"/>
            <a:ext cx="1144930" cy="661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spAutoFit/>
          </a:bodyPr>
          <a:lstStyle/>
          <a:p>
            <a:pPr algn="ctr"/>
            <a:r>
              <a:rPr lang="tr-TR" altLang="de-DE" sz="2000" b="1" dirty="0" smtClean="0">
                <a:solidFill>
                  <a:srgbClr val="FF0000"/>
                </a:solidFill>
              </a:rPr>
              <a:t>A</a:t>
            </a:r>
            <a:r>
              <a:rPr lang="de-DE" altLang="de-DE" sz="2000" b="1" dirty="0" err="1" smtClean="0">
                <a:solidFill>
                  <a:srgbClr val="FF0000"/>
                </a:solidFill>
              </a:rPr>
              <a:t>nd</a:t>
            </a:r>
            <a:r>
              <a:rPr lang="de-DE" altLang="de-DE" sz="2000" b="1" dirty="0" smtClean="0">
                <a:solidFill>
                  <a:srgbClr val="FF0000"/>
                </a:solidFill>
              </a:rPr>
              <a:t> </a:t>
            </a:r>
            <a:r>
              <a:rPr lang="de-DE" altLang="de-DE" sz="2000" b="1" dirty="0" err="1">
                <a:solidFill>
                  <a:srgbClr val="FF0000"/>
                </a:solidFill>
              </a:rPr>
              <a:t>don‘t</a:t>
            </a:r>
            <a:endParaRPr lang="de-DE" altLang="de-DE" sz="2000" b="1" dirty="0">
              <a:solidFill>
                <a:srgbClr val="FF0000"/>
              </a:solidFill>
            </a:endParaRPr>
          </a:p>
          <a:p>
            <a:pPr algn="ctr"/>
            <a:r>
              <a:rPr lang="de-DE" altLang="de-DE" sz="2000" b="1" dirty="0" err="1">
                <a:solidFill>
                  <a:srgbClr val="FF0000"/>
                </a:solidFill>
              </a:rPr>
              <a:t>forget</a:t>
            </a:r>
            <a:endParaRPr lang="de-DE" altLang="de-DE" sz="2000" b="1" dirty="0">
              <a:solidFill>
                <a:srgbClr val="FF0000"/>
              </a:solidFill>
            </a:endParaRPr>
          </a:p>
        </p:txBody>
      </p:sp>
      <p:sp>
        <p:nvSpPr>
          <p:cNvPr id="49170" name="Rectangle 24"/>
          <p:cNvSpPr>
            <a:spLocks noChangeArrowheads="1"/>
          </p:cNvSpPr>
          <p:nvPr/>
        </p:nvSpPr>
        <p:spPr bwMode="auto">
          <a:xfrm>
            <a:off x="142875" y="5886450"/>
            <a:ext cx="8886825" cy="857250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 lIns="0" tIns="0" anchor="ctr"/>
          <a:lstStyle/>
          <a:p>
            <a:endParaRPr lang="de-DE" altLang="de-DE"/>
          </a:p>
        </p:txBody>
      </p:sp>
      <p:sp>
        <p:nvSpPr>
          <p:cNvPr id="19" name="18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TÜAK- V. KARADENİZ SEMPOZYUMU                                   September 07, 2019     Trabzon/ TURKEY</a:t>
            </a:r>
            <a:endParaRPr lang="tr-TR"/>
          </a:p>
        </p:txBody>
      </p:sp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44208" y="1052736"/>
            <a:ext cx="2160240" cy="1728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2078812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/>
          <p:cNvSpPr>
            <a:spLocks noChangeArrowheads="1"/>
          </p:cNvSpPr>
          <p:nvPr/>
        </p:nvSpPr>
        <p:spPr bwMode="auto">
          <a:xfrm>
            <a:off x="1331913" y="404813"/>
            <a:ext cx="6696075" cy="51847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 altLang="de-DE"/>
          </a:p>
        </p:txBody>
      </p:sp>
      <p:sp>
        <p:nvSpPr>
          <p:cNvPr id="34819" name="Line 5"/>
          <p:cNvSpPr>
            <a:spLocks noChangeShapeType="1"/>
          </p:cNvSpPr>
          <p:nvPr/>
        </p:nvSpPr>
        <p:spPr bwMode="auto">
          <a:xfrm>
            <a:off x="1331913" y="2997200"/>
            <a:ext cx="66960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34820" name="Line 6"/>
          <p:cNvSpPr>
            <a:spLocks noChangeShapeType="1"/>
          </p:cNvSpPr>
          <p:nvPr/>
        </p:nvSpPr>
        <p:spPr bwMode="auto">
          <a:xfrm>
            <a:off x="1331913" y="4221163"/>
            <a:ext cx="66960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34821" name="Line 7"/>
          <p:cNvSpPr>
            <a:spLocks noChangeShapeType="1"/>
          </p:cNvSpPr>
          <p:nvPr/>
        </p:nvSpPr>
        <p:spPr bwMode="auto">
          <a:xfrm>
            <a:off x="1331913" y="1700213"/>
            <a:ext cx="66960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34822" name="Text Box 8"/>
          <p:cNvSpPr txBox="1">
            <a:spLocks noChangeArrowheads="1"/>
          </p:cNvSpPr>
          <p:nvPr/>
        </p:nvSpPr>
        <p:spPr bwMode="auto">
          <a:xfrm>
            <a:off x="900113" y="400526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 altLang="de-DE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4823" name="Text Box 9"/>
          <p:cNvSpPr txBox="1">
            <a:spLocks noChangeArrowheads="1"/>
          </p:cNvSpPr>
          <p:nvPr/>
        </p:nvSpPr>
        <p:spPr bwMode="auto">
          <a:xfrm>
            <a:off x="971550" y="5373688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 altLang="de-DE" b="1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34824" name="Text Box 10"/>
          <p:cNvSpPr txBox="1">
            <a:spLocks noChangeArrowheads="1"/>
          </p:cNvSpPr>
          <p:nvPr/>
        </p:nvSpPr>
        <p:spPr bwMode="auto">
          <a:xfrm>
            <a:off x="971550" y="27813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 altLang="de-DE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4825" name="Text Box 11"/>
          <p:cNvSpPr txBox="1">
            <a:spLocks noChangeArrowheads="1"/>
          </p:cNvSpPr>
          <p:nvPr/>
        </p:nvSpPr>
        <p:spPr bwMode="auto">
          <a:xfrm>
            <a:off x="971550" y="14843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 altLang="de-DE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4826" name="Text Box 13"/>
          <p:cNvSpPr txBox="1">
            <a:spLocks noChangeArrowheads="1"/>
          </p:cNvSpPr>
          <p:nvPr/>
        </p:nvSpPr>
        <p:spPr bwMode="auto">
          <a:xfrm>
            <a:off x="1692275" y="5661025"/>
            <a:ext cx="61511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 altLang="de-DE" b="1" dirty="0" smtClean="0"/>
              <a:t> COM         </a:t>
            </a:r>
            <a:r>
              <a:rPr lang="sv-SE" altLang="de-DE" b="1" dirty="0"/>
              <a:t>COD        BRU    </a:t>
            </a:r>
            <a:r>
              <a:rPr lang="sv-SE" altLang="de-DE" b="1" dirty="0" smtClean="0"/>
              <a:t>       </a:t>
            </a:r>
            <a:r>
              <a:rPr lang="sv-SE" altLang="de-DE" b="1" dirty="0">
                <a:solidFill>
                  <a:srgbClr val="000000"/>
                </a:solidFill>
              </a:rPr>
              <a:t>HAP   </a:t>
            </a:r>
            <a:r>
              <a:rPr lang="sv-SE" altLang="de-DE" b="1" dirty="0" smtClean="0">
                <a:solidFill>
                  <a:srgbClr val="000000"/>
                </a:solidFill>
              </a:rPr>
              <a:t>        </a:t>
            </a:r>
            <a:r>
              <a:rPr lang="sv-SE" altLang="de-DE" b="1" dirty="0">
                <a:solidFill>
                  <a:srgbClr val="000000"/>
                </a:solidFill>
              </a:rPr>
              <a:t>INF   </a:t>
            </a:r>
            <a:r>
              <a:rPr lang="sv-SE" altLang="de-DE" b="1" dirty="0" smtClean="0">
                <a:solidFill>
                  <a:srgbClr val="000000"/>
                </a:solidFill>
              </a:rPr>
              <a:t>         </a:t>
            </a:r>
            <a:r>
              <a:rPr lang="sv-SE" altLang="de-DE" b="1" dirty="0">
                <a:solidFill>
                  <a:srgbClr val="000000"/>
                </a:solidFill>
              </a:rPr>
              <a:t>CY  </a:t>
            </a:r>
            <a:r>
              <a:rPr lang="sv-SE" altLang="de-DE" b="1" dirty="0" smtClean="0">
                <a:solidFill>
                  <a:srgbClr val="000000"/>
                </a:solidFill>
              </a:rPr>
              <a:t>           </a:t>
            </a:r>
            <a:r>
              <a:rPr lang="sv-SE" altLang="de-DE" b="1" dirty="0">
                <a:solidFill>
                  <a:srgbClr val="000000"/>
                </a:solidFill>
              </a:rPr>
              <a:t>UA</a:t>
            </a:r>
          </a:p>
        </p:txBody>
      </p:sp>
      <p:sp>
        <p:nvSpPr>
          <p:cNvPr id="34827" name="Rectangle 14"/>
          <p:cNvSpPr>
            <a:spLocks noChangeArrowheads="1"/>
          </p:cNvSpPr>
          <p:nvPr/>
        </p:nvSpPr>
        <p:spPr bwMode="auto">
          <a:xfrm>
            <a:off x="1404938" y="693738"/>
            <a:ext cx="6481762" cy="4752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 altLang="de-DE"/>
          </a:p>
        </p:txBody>
      </p:sp>
      <p:sp>
        <p:nvSpPr>
          <p:cNvPr id="34828" name="Rectangle 15"/>
          <p:cNvSpPr>
            <a:spLocks noChangeArrowheads="1"/>
          </p:cNvSpPr>
          <p:nvPr/>
        </p:nvSpPr>
        <p:spPr bwMode="auto">
          <a:xfrm>
            <a:off x="1874838" y="3717925"/>
            <a:ext cx="433387" cy="1873250"/>
          </a:xfrm>
          <a:prstGeom prst="rect">
            <a:avLst/>
          </a:pr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 altLang="de-DE"/>
          </a:p>
        </p:txBody>
      </p:sp>
      <p:sp>
        <p:nvSpPr>
          <p:cNvPr id="34829" name="Rectangle 16"/>
          <p:cNvSpPr>
            <a:spLocks noChangeArrowheads="1"/>
          </p:cNvSpPr>
          <p:nvPr/>
        </p:nvSpPr>
        <p:spPr bwMode="auto">
          <a:xfrm>
            <a:off x="2774950" y="4221163"/>
            <a:ext cx="431800" cy="1368425"/>
          </a:xfrm>
          <a:prstGeom prst="rect">
            <a:avLst/>
          </a:pr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 altLang="de-DE"/>
          </a:p>
        </p:txBody>
      </p:sp>
      <p:sp>
        <p:nvSpPr>
          <p:cNvPr id="34830" name="Rectangle 17"/>
          <p:cNvSpPr>
            <a:spLocks noChangeArrowheads="1"/>
          </p:cNvSpPr>
          <p:nvPr/>
        </p:nvSpPr>
        <p:spPr bwMode="auto">
          <a:xfrm>
            <a:off x="4573588" y="4076700"/>
            <a:ext cx="431800" cy="1512888"/>
          </a:xfrm>
          <a:prstGeom prst="rect">
            <a:avLst/>
          </a:pr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 altLang="de-DE"/>
          </a:p>
        </p:txBody>
      </p:sp>
      <p:sp>
        <p:nvSpPr>
          <p:cNvPr id="34831" name="Rectangle 18"/>
          <p:cNvSpPr>
            <a:spLocks noChangeArrowheads="1"/>
          </p:cNvSpPr>
          <p:nvPr/>
        </p:nvSpPr>
        <p:spPr bwMode="auto">
          <a:xfrm>
            <a:off x="3636963" y="2781300"/>
            <a:ext cx="431800" cy="2808288"/>
          </a:xfrm>
          <a:prstGeom prst="rect">
            <a:avLst/>
          </a:pr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 altLang="de-DE"/>
          </a:p>
        </p:txBody>
      </p:sp>
      <p:sp>
        <p:nvSpPr>
          <p:cNvPr id="34832" name="Rectangle 19"/>
          <p:cNvSpPr>
            <a:spLocks noChangeArrowheads="1"/>
          </p:cNvSpPr>
          <p:nvPr/>
        </p:nvSpPr>
        <p:spPr bwMode="auto">
          <a:xfrm>
            <a:off x="7308850" y="4221163"/>
            <a:ext cx="431800" cy="1368425"/>
          </a:xfrm>
          <a:prstGeom prst="rect">
            <a:avLst/>
          </a:pr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 altLang="de-DE"/>
          </a:p>
        </p:txBody>
      </p:sp>
      <p:sp>
        <p:nvSpPr>
          <p:cNvPr id="34833" name="Rectangle 20"/>
          <p:cNvSpPr>
            <a:spLocks noChangeArrowheads="1"/>
          </p:cNvSpPr>
          <p:nvPr/>
        </p:nvSpPr>
        <p:spPr bwMode="auto">
          <a:xfrm>
            <a:off x="5508625" y="4221163"/>
            <a:ext cx="431800" cy="1368425"/>
          </a:xfrm>
          <a:prstGeom prst="rect">
            <a:avLst/>
          </a:pr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 altLang="de-DE"/>
          </a:p>
        </p:txBody>
      </p:sp>
      <p:sp>
        <p:nvSpPr>
          <p:cNvPr id="34834" name="Rectangle 21"/>
          <p:cNvSpPr>
            <a:spLocks noChangeArrowheads="1"/>
          </p:cNvSpPr>
          <p:nvPr/>
        </p:nvSpPr>
        <p:spPr bwMode="auto">
          <a:xfrm>
            <a:off x="6408738" y="2420938"/>
            <a:ext cx="431800" cy="3168650"/>
          </a:xfrm>
          <a:prstGeom prst="rect">
            <a:avLst/>
          </a:pr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 altLang="de-DE"/>
          </a:p>
        </p:txBody>
      </p:sp>
      <p:sp>
        <p:nvSpPr>
          <p:cNvPr id="34835" name="Text Box 22"/>
          <p:cNvSpPr txBox="1">
            <a:spLocks noChangeArrowheads="1"/>
          </p:cNvSpPr>
          <p:nvPr/>
        </p:nvSpPr>
        <p:spPr bwMode="auto">
          <a:xfrm>
            <a:off x="1763713" y="1628775"/>
            <a:ext cx="501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 altLang="de-DE"/>
              <a:t>1.3</a:t>
            </a:r>
          </a:p>
        </p:txBody>
      </p:sp>
      <p:sp>
        <p:nvSpPr>
          <p:cNvPr id="34836" name="Text Box 23"/>
          <p:cNvSpPr txBox="1">
            <a:spLocks noChangeArrowheads="1"/>
          </p:cNvSpPr>
          <p:nvPr/>
        </p:nvSpPr>
        <p:spPr bwMode="auto">
          <a:xfrm>
            <a:off x="2627313" y="1628775"/>
            <a:ext cx="501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 altLang="de-DE"/>
              <a:t>1.0</a:t>
            </a:r>
          </a:p>
        </p:txBody>
      </p:sp>
      <p:sp>
        <p:nvSpPr>
          <p:cNvPr id="34837" name="Text Box 24"/>
          <p:cNvSpPr txBox="1">
            <a:spLocks noChangeArrowheads="1"/>
          </p:cNvSpPr>
          <p:nvPr/>
        </p:nvSpPr>
        <p:spPr bwMode="auto">
          <a:xfrm>
            <a:off x="3563938" y="1628775"/>
            <a:ext cx="501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 altLang="de-DE"/>
              <a:t>2.2</a:t>
            </a:r>
          </a:p>
        </p:txBody>
      </p:sp>
      <p:sp>
        <p:nvSpPr>
          <p:cNvPr id="34838" name="Text Box 25"/>
          <p:cNvSpPr txBox="1">
            <a:spLocks noChangeArrowheads="1"/>
          </p:cNvSpPr>
          <p:nvPr/>
        </p:nvSpPr>
        <p:spPr bwMode="auto">
          <a:xfrm>
            <a:off x="4500563" y="1628775"/>
            <a:ext cx="501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 altLang="de-DE"/>
              <a:t>1.1</a:t>
            </a:r>
          </a:p>
        </p:txBody>
      </p:sp>
      <p:sp>
        <p:nvSpPr>
          <p:cNvPr id="34839" name="Text Box 26"/>
          <p:cNvSpPr txBox="1">
            <a:spLocks noChangeArrowheads="1"/>
          </p:cNvSpPr>
          <p:nvPr/>
        </p:nvSpPr>
        <p:spPr bwMode="auto">
          <a:xfrm>
            <a:off x="5435600" y="1628775"/>
            <a:ext cx="501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 altLang="de-DE"/>
              <a:t>1.0</a:t>
            </a:r>
          </a:p>
        </p:txBody>
      </p:sp>
      <p:sp>
        <p:nvSpPr>
          <p:cNvPr id="34840" name="Text Box 27"/>
          <p:cNvSpPr txBox="1">
            <a:spLocks noChangeArrowheads="1"/>
          </p:cNvSpPr>
          <p:nvPr/>
        </p:nvSpPr>
        <p:spPr bwMode="auto">
          <a:xfrm>
            <a:off x="6372225" y="1628775"/>
            <a:ext cx="501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 altLang="de-DE"/>
              <a:t>2.4</a:t>
            </a:r>
          </a:p>
        </p:txBody>
      </p:sp>
      <p:sp>
        <p:nvSpPr>
          <p:cNvPr id="34841" name="Text Box 28"/>
          <p:cNvSpPr txBox="1">
            <a:spLocks noChangeArrowheads="1"/>
          </p:cNvSpPr>
          <p:nvPr/>
        </p:nvSpPr>
        <p:spPr bwMode="auto">
          <a:xfrm>
            <a:off x="7235825" y="1628775"/>
            <a:ext cx="501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 altLang="de-DE"/>
              <a:t>1.0</a:t>
            </a:r>
          </a:p>
        </p:txBody>
      </p:sp>
      <p:sp>
        <p:nvSpPr>
          <p:cNvPr id="34842" name="Rectangle 29"/>
          <p:cNvSpPr>
            <a:spLocks noChangeArrowheads="1"/>
          </p:cNvSpPr>
          <p:nvPr/>
        </p:nvSpPr>
        <p:spPr bwMode="auto">
          <a:xfrm>
            <a:off x="0" y="6165850"/>
            <a:ext cx="9144000" cy="69215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 altLang="de-DE"/>
          </a:p>
        </p:txBody>
      </p:sp>
      <p:sp>
        <p:nvSpPr>
          <p:cNvPr id="34843" name="Rectangle 30"/>
          <p:cNvSpPr>
            <a:spLocks noChangeArrowheads="1"/>
          </p:cNvSpPr>
          <p:nvPr/>
        </p:nvSpPr>
        <p:spPr bwMode="auto">
          <a:xfrm>
            <a:off x="1692275" y="6200775"/>
            <a:ext cx="5519738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348" tIns="9522" rIns="6348" bIns="9522" anchor="ctr">
            <a:spAutoFit/>
          </a:bodyPr>
          <a:lstStyle/>
          <a:p>
            <a:r>
              <a:rPr lang="sv-SE" altLang="de-DE" sz="1400"/>
              <a:t>Ringdén I, Tiselius HG.</a:t>
            </a:r>
          </a:p>
          <a:p>
            <a:r>
              <a:rPr lang="sv-SE" altLang="de-DE" sz="1400"/>
              <a:t>Composition and clinically determined hardness of urinary tract stones</a:t>
            </a:r>
          </a:p>
          <a:p>
            <a:r>
              <a:rPr lang="sv-SE" altLang="de-DE" sz="1400">
                <a:hlinkClick r:id="rId2"/>
              </a:rPr>
              <a:t>.</a:t>
            </a:r>
            <a:r>
              <a:rPr lang="sv-SE" altLang="de-DE" sz="1400"/>
              <a:t>Scand J Urol Nephrol. 2007;41:316-23.</a:t>
            </a:r>
          </a:p>
        </p:txBody>
      </p:sp>
      <p:sp>
        <p:nvSpPr>
          <p:cNvPr id="34844" name="Rectangle 2"/>
          <p:cNvSpPr>
            <a:spLocks noChangeArrowheads="1"/>
          </p:cNvSpPr>
          <p:nvPr/>
        </p:nvSpPr>
        <p:spPr bwMode="auto">
          <a:xfrm>
            <a:off x="0" y="0"/>
            <a:ext cx="9144000" cy="792163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 altLang="de-DE">
              <a:solidFill>
                <a:schemeClr val="bg1"/>
              </a:solidFill>
            </a:endParaRPr>
          </a:p>
        </p:txBody>
      </p:sp>
      <p:sp>
        <p:nvSpPr>
          <p:cNvPr id="34845" name="Text Box 3"/>
          <p:cNvSpPr txBox="1">
            <a:spLocks noChangeArrowheads="1"/>
          </p:cNvSpPr>
          <p:nvPr/>
        </p:nvSpPr>
        <p:spPr bwMode="auto">
          <a:xfrm>
            <a:off x="468313" y="142875"/>
            <a:ext cx="8296275" cy="4572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 altLang="de-DE" sz="2400" b="1"/>
              <a:t>Hardness factors values for different stone components</a:t>
            </a:r>
          </a:p>
        </p:txBody>
      </p:sp>
      <p:sp>
        <p:nvSpPr>
          <p:cNvPr id="34846" name="Text Box 12"/>
          <p:cNvSpPr txBox="1">
            <a:spLocks noChangeArrowheads="1"/>
          </p:cNvSpPr>
          <p:nvPr/>
        </p:nvSpPr>
        <p:spPr bwMode="auto">
          <a:xfrm>
            <a:off x="973138" y="295275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 altLang="de-DE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31" name="30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TÜAK- V. KARADENİZ SEMPOZYUMU                                   September 07, 2019     Trabzon/ TURKEY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4899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b="1" dirty="0" smtClean="0">
                <a:solidFill>
                  <a:srgbClr val="FF0000"/>
                </a:solidFill>
              </a:rPr>
              <a:t>Are there any additional advantages of SWL?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TÜAK- V. KARADENİZ SEMPOZYUMU                                   September 07, 2019     Trabzon/ TURKEY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593341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b="1" dirty="0" smtClean="0"/>
              <a:t>     Application rates….</a:t>
            </a:r>
          </a:p>
          <a:p>
            <a:pPr marL="0" indent="0">
              <a:buNone/>
            </a:pPr>
            <a:r>
              <a:rPr lang="en-US" sz="5400" b="1" dirty="0" smtClean="0">
                <a:solidFill>
                  <a:srgbClr val="FF0000"/>
                </a:solidFill>
              </a:rPr>
              <a:t>Are they really decreasing?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TÜAK- V. KARADENİZ SEMPOZYUMU                                   September 07, 2019     Trabzon/ TURKEY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204756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 smtClean="0">
                <a:solidFill>
                  <a:schemeClr val="tx1"/>
                </a:solidFill>
              </a:rPr>
              <a:t>TÜAK- V. KARADENİZ SEMPOZYUMU                                   September 07, 2019     Trabzon/ TURKEY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107522" name="1 Başlık"/>
          <p:cNvSpPr>
            <a:spLocks noGrp="1"/>
          </p:cNvSpPr>
          <p:nvPr>
            <p:ph type="title" idx="4294967295"/>
          </p:nvPr>
        </p:nvSpPr>
        <p:spPr>
          <a:xfrm>
            <a:off x="357158" y="285728"/>
            <a:ext cx="8229600" cy="619125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tr-TR" sz="3600" b="1" dirty="0" smtClean="0"/>
              <a:t>                         </a:t>
            </a:r>
            <a:r>
              <a:rPr lang="tr-TR" sz="3600" b="1" dirty="0" smtClean="0">
                <a:solidFill>
                  <a:srgbClr val="FF0000"/>
                </a:solidFill>
              </a:rPr>
              <a:t>SWL in children </a:t>
            </a:r>
            <a:r>
              <a:rPr lang="tr-TR" sz="3600" b="1" dirty="0" smtClean="0"/>
              <a:t/>
            </a:r>
            <a:br>
              <a:rPr lang="tr-TR" sz="3600" b="1" dirty="0" smtClean="0"/>
            </a:br>
            <a:r>
              <a:rPr lang="tr-TR" sz="3600" b="1" dirty="0" smtClean="0"/>
              <a:t>                             </a:t>
            </a:r>
            <a:r>
              <a:rPr lang="tr-TR" sz="3600" b="1" dirty="0" err="1" smtClean="0"/>
              <a:t>Advantages</a:t>
            </a:r>
            <a:endParaRPr lang="tr-TR" sz="3600" b="1" dirty="0" smtClean="0"/>
          </a:p>
        </p:txBody>
      </p:sp>
      <p:sp>
        <p:nvSpPr>
          <p:cNvPr id="107523" name="2 İçerik Yer Tutucusu"/>
          <p:cNvSpPr>
            <a:spLocks noGrp="1"/>
          </p:cNvSpPr>
          <p:nvPr>
            <p:ph idx="4294967295"/>
          </p:nvPr>
        </p:nvSpPr>
        <p:spPr>
          <a:xfrm>
            <a:off x="500063" y="1341438"/>
            <a:ext cx="8229600" cy="4827587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/>
              <a:t>Children </a:t>
            </a:r>
            <a:r>
              <a:rPr lang="en-US" sz="2800" b="1" dirty="0" smtClean="0">
                <a:solidFill>
                  <a:srgbClr val="FF0000"/>
                </a:solidFill>
              </a:rPr>
              <a:t>pass stones fragments well</a:t>
            </a:r>
            <a:r>
              <a:rPr lang="tr-TR" sz="2800" b="1" dirty="0" smtClean="0">
                <a:solidFill>
                  <a:srgbClr val="FF0000"/>
                </a:solidFill>
              </a:rPr>
              <a:t> </a:t>
            </a:r>
            <a:r>
              <a:rPr lang="tr-TR" sz="2800" dirty="0" smtClean="0"/>
              <a:t>and </a:t>
            </a:r>
            <a:r>
              <a:rPr lang="en-US" sz="2800" dirty="0" smtClean="0"/>
              <a:t>do not require routine</a:t>
            </a:r>
            <a:r>
              <a:rPr lang="tr-TR" sz="2800" dirty="0" smtClean="0"/>
              <a:t> stenting</a:t>
            </a:r>
          </a:p>
          <a:p>
            <a:pPr eaLnBrk="1" hangingPunct="1">
              <a:defRPr/>
            </a:pPr>
            <a:r>
              <a:rPr lang="tr-TR" sz="2800" b="1" dirty="0" smtClean="0">
                <a:solidFill>
                  <a:srgbClr val="FF0000"/>
                </a:solidFill>
              </a:rPr>
              <a:t>IV sedation </a:t>
            </a:r>
            <a:r>
              <a:rPr lang="tr-TR" sz="2800" dirty="0" smtClean="0"/>
              <a:t>may allow Tx</a:t>
            </a:r>
            <a:r>
              <a:rPr lang="en-US" sz="2800" dirty="0" smtClean="0"/>
              <a:t> in</a:t>
            </a:r>
            <a:r>
              <a:rPr lang="tr-TR" sz="2800" dirty="0" smtClean="0"/>
              <a:t> select older children</a:t>
            </a:r>
          </a:p>
          <a:p>
            <a:pPr eaLnBrk="1" hangingPunct="1">
              <a:defRPr/>
            </a:pPr>
            <a:r>
              <a:rPr lang="tr-TR" sz="2800" dirty="0" smtClean="0"/>
              <a:t>Newer </a:t>
            </a:r>
            <a:r>
              <a:rPr lang="en-US" sz="2800" dirty="0" smtClean="0"/>
              <a:t>generation </a:t>
            </a:r>
            <a:r>
              <a:rPr lang="en-US" sz="2800" dirty="0" err="1" smtClean="0"/>
              <a:t>lithotriptors</a:t>
            </a:r>
            <a:r>
              <a:rPr lang="en-US" sz="2800" dirty="0" smtClean="0"/>
              <a:t> with </a:t>
            </a:r>
            <a:r>
              <a:rPr lang="en-US" sz="2800" b="1" dirty="0" smtClean="0"/>
              <a:t>smaller focal zones</a:t>
            </a:r>
            <a:r>
              <a:rPr lang="en-US" sz="2800" dirty="0" smtClean="0">
                <a:solidFill>
                  <a:srgbClr val="FFC000"/>
                </a:solidFill>
              </a:rPr>
              <a:t> </a:t>
            </a:r>
            <a:r>
              <a:rPr lang="en-US" sz="2800" dirty="0" smtClean="0"/>
              <a:t>allows</a:t>
            </a:r>
            <a:r>
              <a:rPr lang="tr-TR" sz="2800" dirty="0" smtClean="0"/>
              <a:t> less painful </a:t>
            </a:r>
            <a:r>
              <a:rPr lang="en-US" sz="2800" dirty="0" smtClean="0"/>
              <a:t>SWL </a:t>
            </a:r>
            <a:endParaRPr lang="tr-TR" sz="2800" dirty="0" smtClean="0"/>
          </a:p>
          <a:p>
            <a:pPr eaLnBrk="1" hangingPunct="1">
              <a:defRPr/>
            </a:pPr>
            <a:r>
              <a:rPr lang="tr-TR" sz="2800" dirty="0" smtClean="0">
                <a:solidFill>
                  <a:srgbClr val="FF0000"/>
                </a:solidFill>
              </a:rPr>
              <a:t>B</a:t>
            </a:r>
            <a:r>
              <a:rPr lang="en-US" sz="2800" dirty="0" err="1" smtClean="0">
                <a:solidFill>
                  <a:srgbClr val="FF0000"/>
                </a:solidFill>
              </a:rPr>
              <a:t>etter</a:t>
            </a:r>
            <a:r>
              <a:rPr lang="en-US" sz="2800" dirty="0" smtClean="0">
                <a:solidFill>
                  <a:srgbClr val="FF0000"/>
                </a:solidFill>
              </a:rPr>
              <a:t> stone </a:t>
            </a:r>
            <a:r>
              <a:rPr lang="en-US" sz="2800" b="1" dirty="0" smtClean="0">
                <a:solidFill>
                  <a:srgbClr val="FF0000"/>
                </a:solidFill>
              </a:rPr>
              <a:t>fragmentation </a:t>
            </a:r>
            <a:endParaRPr lang="tr-TR" sz="2800" b="1" dirty="0" smtClean="0">
              <a:solidFill>
                <a:srgbClr val="FF0000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tr-TR" sz="2800" dirty="0" smtClean="0"/>
              <a:t>   </a:t>
            </a:r>
            <a:r>
              <a:rPr lang="tr-TR" sz="2000" dirty="0" smtClean="0"/>
              <a:t>- </a:t>
            </a:r>
            <a:r>
              <a:rPr lang="en-US" sz="2000" dirty="0" smtClean="0"/>
              <a:t>Shorter duration of stone disease</a:t>
            </a:r>
            <a:endParaRPr lang="tr-TR" sz="2000" dirty="0" smtClean="0"/>
          </a:p>
          <a:p>
            <a:pPr eaLnBrk="1" hangingPunct="1">
              <a:buFontTx/>
              <a:buNone/>
              <a:defRPr/>
            </a:pPr>
            <a:r>
              <a:rPr lang="tr-TR" sz="2000" dirty="0" smtClean="0"/>
              <a:t>    - G</a:t>
            </a:r>
            <a:r>
              <a:rPr lang="en-US" sz="2000" dirty="0" err="1" smtClean="0"/>
              <a:t>reater</a:t>
            </a:r>
            <a:r>
              <a:rPr lang="en-US" sz="2000" dirty="0" smtClean="0"/>
              <a:t> stone fragility</a:t>
            </a:r>
            <a:r>
              <a:rPr lang="tr-TR" sz="2000" dirty="0" smtClean="0"/>
              <a:t> </a:t>
            </a:r>
            <a:r>
              <a:rPr lang="en-US" sz="2000" dirty="0" smtClean="0"/>
              <a:t> </a:t>
            </a:r>
            <a:endParaRPr lang="tr-TR" sz="2000" dirty="0" smtClean="0"/>
          </a:p>
          <a:p>
            <a:pPr eaLnBrk="1" hangingPunct="1">
              <a:buFontTx/>
              <a:buNone/>
              <a:defRPr/>
            </a:pPr>
            <a:r>
              <a:rPr lang="tr-TR" sz="2000" dirty="0" smtClean="0"/>
              <a:t>    - L</a:t>
            </a:r>
            <a:r>
              <a:rPr lang="en-US" sz="2000" dirty="0" err="1" smtClean="0"/>
              <a:t>ower</a:t>
            </a:r>
            <a:r>
              <a:rPr lang="en-US" sz="2000" dirty="0" smtClean="0"/>
              <a:t> impedance to shock waves</a:t>
            </a:r>
            <a:endParaRPr lang="tr-TR" sz="2000" dirty="0" smtClean="0"/>
          </a:p>
          <a:p>
            <a:pPr eaLnBrk="1" hangingPunct="1">
              <a:defRPr/>
            </a:pPr>
            <a:endParaRPr lang="tr-TR" sz="2000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 smtClean="0">
                <a:solidFill>
                  <a:srgbClr val="FF0000"/>
                </a:solidFill>
              </a:rPr>
              <a:t>Emergency</a:t>
            </a:r>
            <a:r>
              <a:rPr lang="tr-TR" b="1" dirty="0" smtClean="0">
                <a:solidFill>
                  <a:srgbClr val="FF0000"/>
                </a:solidFill>
              </a:rPr>
              <a:t> SWL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 interesting current concept </a:t>
            </a:r>
            <a:endParaRPr lang="tr-TR" dirty="0" smtClean="0"/>
          </a:p>
          <a:p>
            <a:r>
              <a:rPr lang="tr-TR" dirty="0" smtClean="0"/>
              <a:t>W</a:t>
            </a:r>
            <a:r>
              <a:rPr lang="en-US" dirty="0" smtClean="0"/>
              <a:t>hen ESWL was used </a:t>
            </a:r>
            <a:r>
              <a:rPr lang="en-US" b="1" dirty="0" smtClean="0"/>
              <a:t>in the first 6 h after the onset of</a:t>
            </a:r>
            <a:r>
              <a:rPr lang="tr-TR" b="1" dirty="0" smtClean="0"/>
              <a:t> </a:t>
            </a:r>
            <a:r>
              <a:rPr lang="en-US" b="1" dirty="0" smtClean="0"/>
              <a:t>renal colic </a:t>
            </a:r>
            <a:r>
              <a:rPr lang="en-US" dirty="0" smtClean="0"/>
              <a:t>(as long as </a:t>
            </a:r>
            <a:r>
              <a:rPr lang="en-US" dirty="0" err="1" smtClean="0"/>
              <a:t>ureteric</a:t>
            </a:r>
            <a:r>
              <a:rPr lang="en-US" dirty="0" smtClean="0"/>
              <a:t> peristalsis is not yet reduced</a:t>
            </a:r>
            <a:r>
              <a:rPr lang="tr-TR" dirty="0" smtClean="0"/>
              <a:t> </a:t>
            </a:r>
            <a:r>
              <a:rPr lang="en-US" dirty="0" smtClean="0"/>
              <a:t>due to obstruction) excellent </a:t>
            </a:r>
            <a:r>
              <a:rPr lang="tr-TR" dirty="0" smtClean="0"/>
              <a:t>SFR </a:t>
            </a:r>
            <a:r>
              <a:rPr lang="en-US" dirty="0" smtClean="0"/>
              <a:t>were</a:t>
            </a:r>
            <a:r>
              <a:rPr lang="tr-TR" dirty="0" smtClean="0"/>
              <a:t> </a:t>
            </a:r>
            <a:r>
              <a:rPr lang="tr-TR" dirty="0" err="1" smtClean="0"/>
              <a:t>reported</a:t>
            </a:r>
            <a:endParaRPr lang="tr-TR" dirty="0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schemeClr val="tx1"/>
                </a:solidFill>
              </a:rPr>
              <a:t>TÜAK- V. KARADENİZ SEMPOZYUMU                                   September 07, 2019     Trabzon/ TURKEY</a:t>
            </a:r>
            <a:endParaRPr lang="tr-TR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115616" y="1142984"/>
            <a:ext cx="7742664" cy="4985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lvl="1" indent="-308610">
              <a:lnSpc>
                <a:spcPct val="150000"/>
              </a:lnSpc>
              <a:buClr>
                <a:srgbClr val="444444"/>
              </a:buClr>
              <a:buSzPct val="100000"/>
              <a:buFontTx/>
              <a:buChar char="•"/>
              <a:defRPr/>
            </a:pP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latin typeface="Arial" charset="0"/>
                <a:ea typeface="ＭＳ Ｐゴシック" charset="0"/>
                <a:cs typeface="ＭＳ Ｐゴシック" charset="0"/>
              </a:rPr>
              <a:t>Single radio-opaque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latin typeface="Arial" charset="0"/>
                <a:ea typeface="ＭＳ Ｐゴシック" charset="0"/>
                <a:cs typeface="ＭＳ Ｐゴシック" charset="0"/>
              </a:rPr>
              <a:t>ureter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latin typeface="Arial" charset="0"/>
                <a:ea typeface="ＭＳ Ｐゴシック" charset="0"/>
                <a:cs typeface="ＭＳ Ｐゴシック" charset="0"/>
              </a:rPr>
              <a:t>/ PUJ stones &lt; 1.5cm</a:t>
            </a:r>
          </a:p>
          <a:p>
            <a:pPr lvl="1" indent="-308610">
              <a:lnSpc>
                <a:spcPct val="150000"/>
              </a:lnSpc>
              <a:buClr>
                <a:srgbClr val="444444"/>
              </a:buClr>
              <a:buSzPct val="100000"/>
              <a:buFontTx/>
              <a:buChar char="•"/>
              <a:defRPr/>
            </a:pP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latin typeface="Arial" charset="0"/>
                <a:ea typeface="ＭＳ Ｐゴシック" charset="0"/>
                <a:cs typeface="ＭＳ Ｐゴシック" charset="0"/>
              </a:rPr>
              <a:t>Obstruction, No infection</a:t>
            </a:r>
          </a:p>
          <a:p>
            <a:pPr lvl="1" indent="-308610">
              <a:lnSpc>
                <a:spcPct val="150000"/>
              </a:lnSpc>
              <a:buClr>
                <a:srgbClr val="444444"/>
              </a:buClr>
              <a:buSzPct val="100000"/>
              <a:buFontTx/>
              <a:buChar char="•"/>
              <a:defRPr/>
            </a:pP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latin typeface="Arial" charset="0"/>
                <a:ea typeface="ＭＳ Ｐゴシック" charset="0"/>
                <a:cs typeface="ＭＳ Ｐゴシック" charset="0"/>
              </a:rPr>
              <a:t>Treated within 24-48 hours</a:t>
            </a:r>
          </a:p>
          <a:p>
            <a:pPr lvl="1" indent="-308610">
              <a:lnSpc>
                <a:spcPct val="150000"/>
              </a:lnSpc>
              <a:buClr>
                <a:srgbClr val="444444"/>
              </a:buClr>
              <a:buSzPct val="100000"/>
              <a:buFontTx/>
              <a:buChar char="•"/>
              <a:defRPr/>
            </a:pPr>
            <a:r>
              <a:rPr lang="tr-TR" sz="24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latin typeface="Arial" charset="0"/>
                <a:ea typeface="ＭＳ Ｐゴシック" charset="0"/>
                <a:cs typeface="ＭＳ Ｐゴシック" charset="0"/>
              </a:rPr>
              <a:t>Limited</a:t>
            </a:r>
            <a:r>
              <a:rPr lang="tr-TR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tr-TR" sz="24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latin typeface="Arial" charset="0"/>
                <a:ea typeface="ＭＳ Ｐゴシック" charset="0"/>
                <a:cs typeface="ＭＳ Ｐゴシック" charset="0"/>
              </a:rPr>
              <a:t>or</a:t>
            </a:r>
            <a:r>
              <a:rPr lang="tr-TR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latin typeface="Arial" charset="0"/>
                <a:ea typeface="ＭＳ Ｐゴシック" charset="0"/>
                <a:cs typeface="ＭＳ Ｐゴシック" charset="0"/>
              </a:rPr>
              <a:t> no </a:t>
            </a:r>
            <a:r>
              <a:rPr lang="tr-TR" sz="24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latin typeface="Arial" charset="0"/>
                <a:ea typeface="ＭＳ Ｐゴシック" charset="0"/>
                <a:cs typeface="ＭＳ Ｐゴシック" charset="0"/>
              </a:rPr>
              <a:t>impaction</a:t>
            </a:r>
            <a:r>
              <a:rPr lang="tr-TR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latin typeface="Arial" charset="0"/>
                <a:ea typeface="ＭＳ Ｐゴシック" charset="0"/>
                <a:cs typeface="ＭＳ Ｐゴシック" charset="0"/>
              </a:rPr>
              <a:t>/ </a:t>
            </a:r>
            <a:r>
              <a:rPr lang="en-US" sz="24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latin typeface="Arial" charset="0"/>
                <a:ea typeface="ＭＳ Ｐゴシック" charset="0"/>
                <a:cs typeface="ＭＳ Ｐゴシック" charset="0"/>
              </a:rPr>
              <a:t>oedema</a:t>
            </a:r>
            <a:r>
              <a:rPr lang="tr-TR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latin typeface="Arial" charset="0"/>
                <a:ea typeface="ＭＳ Ｐゴシック" charset="0"/>
                <a:cs typeface="ＭＳ Ｐゴシック" charset="0"/>
              </a:rPr>
              <a:t> ( </a:t>
            </a:r>
            <a:r>
              <a:rPr lang="tr-TR" sz="24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High</a:t>
            </a:r>
            <a:r>
              <a:rPr lang="tr-TR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tr-TR" sz="24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success</a:t>
            </a:r>
            <a:r>
              <a:rPr lang="tr-TR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latin typeface="Arial" charset="0"/>
                <a:ea typeface="ＭＳ Ｐゴシック" charset="0"/>
                <a:cs typeface="ＭＳ Ｐゴシック" charset="0"/>
              </a:rPr>
              <a:t>)</a:t>
            </a:r>
            <a:endParaRPr lang="en-US" sz="2400" b="1" dirty="0">
              <a:ln w="18415" cmpd="sng">
                <a:solidFill>
                  <a:srgbClr val="FFFFFF"/>
                </a:solidFill>
                <a:prstDash val="solid"/>
              </a:ln>
              <a:latin typeface="Arial" charset="0"/>
              <a:ea typeface="ＭＳ Ｐゴシック" charset="0"/>
              <a:cs typeface="ＭＳ Ｐゴシック" charset="0"/>
            </a:endParaRPr>
          </a:p>
          <a:p>
            <a:pPr lvl="1" indent="-308610">
              <a:lnSpc>
                <a:spcPct val="150000"/>
              </a:lnSpc>
              <a:buClr>
                <a:srgbClr val="444444"/>
              </a:buClr>
              <a:buSzPct val="100000"/>
              <a:buFontTx/>
              <a:buChar char="•"/>
              <a:defRPr/>
            </a:pP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latin typeface="Arial" charset="0"/>
                <a:ea typeface="ＭＳ Ｐゴシック" charset="0"/>
                <a:cs typeface="ＭＳ Ｐゴシック" charset="0"/>
              </a:rPr>
              <a:t>Convenient fluid chamber </a:t>
            </a:r>
            <a:r>
              <a:rPr lang="tr-TR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latin typeface="Arial" charset="0"/>
                <a:ea typeface="ＭＳ Ｐゴシック" charset="0"/>
                <a:cs typeface="ＭＳ Ｐゴシック" charset="0"/>
              </a:rPr>
              <a:t>( </a:t>
            </a:r>
            <a:r>
              <a:rPr lang="tr-TR" sz="24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Easy</a:t>
            </a:r>
            <a:r>
              <a:rPr lang="tr-TR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tr-TR" sz="24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disintegretion</a:t>
            </a:r>
            <a:r>
              <a:rPr lang="tr-TR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latin typeface="Arial" charset="0"/>
                <a:ea typeface="ＭＳ Ｐゴシック" charset="0"/>
                <a:cs typeface="ＭＳ Ｐゴシック" charset="0"/>
              </a:rPr>
              <a:t>)</a:t>
            </a:r>
            <a:endParaRPr lang="en-US" sz="2400" b="1" dirty="0">
              <a:ln w="18415" cmpd="sng">
                <a:solidFill>
                  <a:srgbClr val="FFFFFF"/>
                </a:solidFill>
                <a:prstDash val="solid"/>
              </a:ln>
              <a:latin typeface="Arial" charset="0"/>
              <a:ea typeface="ＭＳ Ｐゴシック" charset="0"/>
              <a:cs typeface="ＭＳ Ｐゴシック" charset="0"/>
            </a:endParaRPr>
          </a:p>
          <a:p>
            <a:pPr lvl="1" indent="-308610">
              <a:lnSpc>
                <a:spcPct val="150000"/>
              </a:lnSpc>
              <a:buClr>
                <a:srgbClr val="444444"/>
              </a:buClr>
              <a:buSzPct val="100000"/>
              <a:buFontTx/>
              <a:buChar char="•"/>
              <a:defRPr/>
            </a:pPr>
            <a:r>
              <a:rPr lang="tr-TR" sz="24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latin typeface="Arial" charset="0"/>
                <a:ea typeface="ＭＳ Ｐゴシック" charset="0"/>
                <a:cs typeface="ＭＳ Ｐゴシック" charset="0"/>
              </a:rPr>
              <a:t>Quick</a:t>
            </a:r>
            <a:r>
              <a:rPr lang="tr-TR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tr-TR" sz="24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latin typeface="Arial" charset="0"/>
                <a:ea typeface="ＭＳ Ｐゴシック" charset="0"/>
                <a:cs typeface="ＭＳ Ｐゴシック" charset="0"/>
              </a:rPr>
              <a:t>elimination</a:t>
            </a:r>
            <a:r>
              <a:rPr lang="tr-TR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latin typeface="Arial" charset="0"/>
                <a:ea typeface="ＭＳ Ｐゴシック" charset="0"/>
                <a:cs typeface="ＭＳ Ｐゴシック" charset="0"/>
              </a:rPr>
              <a:t>of 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latin typeface="Arial" charset="0"/>
                <a:ea typeface="ＭＳ Ｐゴシック" charset="0"/>
                <a:cs typeface="ＭＳ Ｐゴシック" charset="0"/>
              </a:rPr>
              <a:t>obstruction &amp; pain</a:t>
            </a:r>
          </a:p>
          <a:p>
            <a:pPr lvl="1" indent="-308610">
              <a:lnSpc>
                <a:spcPct val="150000"/>
              </a:lnSpc>
              <a:buClr>
                <a:srgbClr val="444444"/>
              </a:buClr>
              <a:buSzPct val="100000"/>
              <a:buFontTx/>
              <a:buChar char="•"/>
              <a:defRPr/>
            </a:pP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latin typeface="Arial" charset="0"/>
                <a:ea typeface="ＭＳ Ｐゴシック" charset="0"/>
                <a:cs typeface="ＭＳ Ｐゴシック" charset="0"/>
              </a:rPr>
              <a:t>Rapidly improve kidney function</a:t>
            </a:r>
          </a:p>
          <a:p>
            <a:pPr lvl="1" indent="-308610">
              <a:lnSpc>
                <a:spcPct val="150000"/>
              </a:lnSpc>
              <a:buClr>
                <a:srgbClr val="444444"/>
              </a:buClr>
              <a:buSzPct val="100000"/>
              <a:buFontTx/>
              <a:buChar char="•"/>
              <a:defRPr/>
            </a:pP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latin typeface="Arial" charset="0"/>
                <a:ea typeface="ＭＳ Ｐゴシック" charset="0"/>
                <a:cs typeface="ＭＳ Ｐゴシック" charset="0"/>
              </a:rPr>
              <a:t>Shorten hospital stay and days </a:t>
            </a:r>
            <a:r>
              <a:rPr lang="en-US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latin typeface="Arial" charset="0"/>
                <a:ea typeface="ＭＳ Ｐゴシック" charset="0"/>
                <a:cs typeface="ＭＳ Ｐゴシック" charset="0"/>
              </a:rPr>
              <a:t>off-work</a:t>
            </a:r>
            <a:endParaRPr lang="tr-TR" sz="2400" b="1" dirty="0" smtClean="0">
              <a:ln w="18415" cmpd="sng">
                <a:solidFill>
                  <a:srgbClr val="FFFFFF"/>
                </a:solidFill>
                <a:prstDash val="solid"/>
              </a:ln>
              <a:latin typeface="Arial" charset="0"/>
              <a:ea typeface="ＭＳ Ｐゴシック" charset="0"/>
              <a:cs typeface="ＭＳ Ｐゴシック" charset="0"/>
            </a:endParaRPr>
          </a:p>
          <a:p>
            <a:pPr lvl="1" indent="-308610">
              <a:lnSpc>
                <a:spcPct val="150000"/>
              </a:lnSpc>
              <a:buClr>
                <a:srgbClr val="444444"/>
              </a:buClr>
              <a:buSzPct val="100000"/>
              <a:buFontTx/>
              <a:buChar char="•"/>
              <a:defRPr/>
            </a:pPr>
            <a:r>
              <a:rPr lang="tr-TR" sz="24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latin typeface="Arial" charset="0"/>
                <a:ea typeface="ＭＳ Ｐゴシック" charset="0"/>
                <a:cs typeface="ＭＳ Ｐゴシック" charset="0"/>
              </a:rPr>
              <a:t>Limited</a:t>
            </a:r>
            <a:r>
              <a:rPr lang="tr-TR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tr-TR" sz="24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latin typeface="Arial" charset="0"/>
                <a:ea typeface="ＭＳ Ｐゴシック" charset="0"/>
                <a:cs typeface="ＭＳ Ｐゴシック" charset="0"/>
              </a:rPr>
              <a:t>or</a:t>
            </a:r>
            <a:r>
              <a:rPr lang="tr-TR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latin typeface="Arial" charset="0"/>
                <a:ea typeface="ＭＳ Ｐゴシック" charset="0"/>
                <a:cs typeface="ＭＳ Ｐゴシック" charset="0"/>
              </a:rPr>
              <a:t> no </a:t>
            </a:r>
            <a:r>
              <a:rPr lang="tr-TR" sz="24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latin typeface="Arial" charset="0"/>
                <a:ea typeface="ＭＳ Ｐゴシック" charset="0"/>
                <a:cs typeface="ＭＳ Ｐゴシック" charset="0"/>
              </a:rPr>
              <a:t>patient</a:t>
            </a:r>
            <a:r>
              <a:rPr lang="tr-TR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tr-TR" sz="24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latin typeface="Arial" charset="0"/>
                <a:ea typeface="ＭＳ Ｐゴシック" charset="0"/>
                <a:cs typeface="ＭＳ Ｐゴシック" charset="0"/>
              </a:rPr>
              <a:t>discomfort</a:t>
            </a:r>
            <a:endParaRPr lang="en-US" sz="2400" b="1" dirty="0">
              <a:ln w="18415" cmpd="sng">
                <a:solidFill>
                  <a:srgbClr val="FFFFFF"/>
                </a:solidFill>
                <a:prstDash val="solid"/>
              </a:ln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433388" y="1158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GB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Emergency ESWL </a:t>
            </a:r>
            <a:r>
              <a:rPr lang="tr-TR" sz="32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for</a:t>
            </a:r>
            <a:r>
              <a:rPr lang="tr-TR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sz="32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Ureter</a:t>
            </a:r>
            <a:r>
              <a:rPr lang="tr-TR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al Stones</a:t>
            </a:r>
            <a:endParaRPr lang="en-GB" sz="32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schemeClr val="tx1"/>
                </a:solidFill>
              </a:rPr>
              <a:t>TÜAK- V. KARADENİZ SEMPOZYUMU                                   September 07, 2019     Trabzon/ TURKEY</a:t>
            </a:r>
            <a:endParaRPr lang="tr-T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300" b="1" dirty="0" smtClean="0"/>
              <a:t>SWL </a:t>
            </a:r>
            <a:br>
              <a:rPr lang="en-US" sz="5300" b="1" dirty="0" smtClean="0"/>
            </a:br>
            <a:r>
              <a:rPr lang="en-US" dirty="0" smtClean="0"/>
              <a:t>Well known advantages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altLang="de-DE" sz="4000" b="1" dirty="0"/>
              <a:t>No general or regional </a:t>
            </a:r>
            <a:r>
              <a:rPr lang="sv-SE" altLang="de-DE" sz="4000" b="1" u="sng" dirty="0" err="1" smtClean="0">
                <a:solidFill>
                  <a:srgbClr val="FF0000"/>
                </a:solidFill>
              </a:rPr>
              <a:t>anesthesia</a:t>
            </a:r>
            <a:endParaRPr lang="sv-SE" altLang="de-DE" sz="4000" b="1" u="sng" dirty="0" smtClean="0">
              <a:solidFill>
                <a:srgbClr val="FF0000"/>
              </a:solidFill>
            </a:endParaRPr>
          </a:p>
          <a:p>
            <a:r>
              <a:rPr lang="sv-SE" altLang="de-DE" sz="4000" b="1" u="sng" dirty="0" err="1">
                <a:solidFill>
                  <a:srgbClr val="FF0000"/>
                </a:solidFill>
              </a:rPr>
              <a:t>Ambulatory</a:t>
            </a:r>
            <a:r>
              <a:rPr lang="sv-SE" altLang="de-DE" sz="4000" b="1" u="sng" dirty="0">
                <a:solidFill>
                  <a:srgbClr val="FF0000"/>
                </a:solidFill>
              </a:rPr>
              <a:t> </a:t>
            </a:r>
            <a:r>
              <a:rPr lang="sv-SE" altLang="de-DE" sz="4000" b="1" dirty="0" err="1" smtClean="0"/>
              <a:t>treatments</a:t>
            </a:r>
            <a:endParaRPr lang="sv-SE" altLang="de-DE" sz="4000" b="1" dirty="0" smtClean="0"/>
          </a:p>
          <a:p>
            <a:r>
              <a:rPr lang="sv-SE" altLang="de-DE" sz="4000" b="1" dirty="0" smtClean="0"/>
              <a:t>Minimal or no risk </a:t>
            </a:r>
            <a:r>
              <a:rPr lang="sv-SE" altLang="de-DE" sz="4000" b="1" dirty="0" err="1"/>
              <a:t>of</a:t>
            </a:r>
            <a:r>
              <a:rPr lang="sv-SE" altLang="de-DE" sz="4000" b="1" dirty="0"/>
              <a:t> </a:t>
            </a:r>
            <a:r>
              <a:rPr lang="sv-SE" altLang="de-DE" sz="4000" b="1" u="sng" dirty="0" err="1" smtClean="0">
                <a:solidFill>
                  <a:srgbClr val="FF0000"/>
                </a:solidFill>
              </a:rPr>
              <a:t>complications</a:t>
            </a:r>
            <a:endParaRPr lang="sv-SE" altLang="de-DE" sz="4000" b="1" u="sng" dirty="0" smtClean="0">
              <a:solidFill>
                <a:srgbClr val="FF0000"/>
              </a:solidFill>
            </a:endParaRPr>
          </a:p>
          <a:p>
            <a:r>
              <a:rPr lang="tr-TR" altLang="de-DE" sz="4000" b="1" dirty="0" err="1"/>
              <a:t>Practicle</a:t>
            </a:r>
            <a:r>
              <a:rPr lang="tr-TR" altLang="de-DE" sz="4000" b="1" dirty="0"/>
              <a:t> </a:t>
            </a:r>
            <a:r>
              <a:rPr lang="tr-TR" altLang="de-DE" sz="4000" b="1" dirty="0" err="1"/>
              <a:t>and</a:t>
            </a:r>
            <a:r>
              <a:rPr lang="tr-TR" altLang="de-DE" sz="4000" b="1" dirty="0"/>
              <a:t> </a:t>
            </a:r>
            <a:r>
              <a:rPr lang="tr-TR" altLang="de-DE" sz="4000" b="1" u="sng" dirty="0" err="1">
                <a:solidFill>
                  <a:srgbClr val="FF0000"/>
                </a:solidFill>
              </a:rPr>
              <a:t>repeated</a:t>
            </a:r>
            <a:r>
              <a:rPr lang="tr-TR" altLang="de-DE" sz="4000" b="1" u="sng" dirty="0">
                <a:solidFill>
                  <a:srgbClr val="FF0000"/>
                </a:solidFill>
              </a:rPr>
              <a:t> </a:t>
            </a:r>
            <a:r>
              <a:rPr lang="tr-TR" altLang="de-DE" sz="4000" b="1" u="sng" dirty="0" err="1">
                <a:solidFill>
                  <a:srgbClr val="FF0000"/>
                </a:solidFill>
              </a:rPr>
              <a:t>applications</a:t>
            </a:r>
            <a:endParaRPr lang="sv-SE" altLang="de-DE" sz="4000" b="1" u="sng" dirty="0">
              <a:solidFill>
                <a:srgbClr val="FF0000"/>
              </a:solidFill>
            </a:endParaRPr>
          </a:p>
          <a:p>
            <a:endParaRPr lang="sv-SE" altLang="de-DE" b="1" u="sng" dirty="0" smtClean="0">
              <a:solidFill>
                <a:srgbClr val="FF0000"/>
              </a:solidFill>
            </a:endParaRPr>
          </a:p>
          <a:p>
            <a:endParaRPr lang="sv-SE" altLang="de-DE" b="1" u="sng" dirty="0">
              <a:solidFill>
                <a:srgbClr val="FF0000"/>
              </a:solidFill>
            </a:endParaRPr>
          </a:p>
          <a:p>
            <a:endParaRPr lang="sv-SE" altLang="de-DE" b="1" dirty="0" smtClean="0"/>
          </a:p>
          <a:p>
            <a:endParaRPr lang="sv-SE" altLang="de-DE" b="1" dirty="0"/>
          </a:p>
          <a:p>
            <a:endParaRPr lang="sv-SE" altLang="de-DE" b="1" u="sng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TÜAK- V. KARADENİZ SEMPOZYUMU                                   September 07, 2019     Trabzon/ TURKEY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857881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600200"/>
            <a:ext cx="8784976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b="1" dirty="0" smtClean="0">
                <a:solidFill>
                  <a:srgbClr val="FF0000"/>
                </a:solidFill>
              </a:rPr>
              <a:t>What do the guidelines ( Evidence based data) tell us?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TÜAK- V. KARADENİZ SEMPOZYUMU                                   September 07, 2019     Trabzon/ TURKEY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862533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5929322" y="6286500"/>
            <a:ext cx="2706678" cy="369888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EAU </a:t>
            </a:r>
            <a:r>
              <a:rPr lang="it-IT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guidelines</a:t>
            </a:r>
            <a:r>
              <a:rPr lang="it-I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it-IT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</a:t>
            </a:r>
            <a:endParaRPr lang="it-IT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41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8000" y="142875"/>
            <a:ext cx="8128000" cy="612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Sol Ok"/>
          <p:cNvSpPr/>
          <p:nvPr/>
        </p:nvSpPr>
        <p:spPr>
          <a:xfrm>
            <a:off x="7010400" y="3657600"/>
            <a:ext cx="1130300" cy="48418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7" name="6 Sol Ok"/>
          <p:cNvSpPr/>
          <p:nvPr/>
        </p:nvSpPr>
        <p:spPr>
          <a:xfrm>
            <a:off x="6934200" y="5257800"/>
            <a:ext cx="1219200" cy="48418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schemeClr val="tx1"/>
                </a:solidFill>
              </a:rPr>
              <a:t>TÜAK- V. KARADENİZ SEMPOZYUMU                                   September 07, 2019     Trabzon/ TURKEY</a:t>
            </a:r>
            <a:endParaRPr lang="tr-T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7853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Skærmbillede 2014-03-22 kl. 15.23.1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45"/>
          <a:stretch/>
        </p:blipFill>
        <p:spPr>
          <a:xfrm>
            <a:off x="209224" y="1701018"/>
            <a:ext cx="8776730" cy="2157345"/>
          </a:xfrm>
          <a:prstGeom prst="rect">
            <a:avLst/>
          </a:prstGeom>
        </p:spPr>
      </p:pic>
      <p:pic>
        <p:nvPicPr>
          <p:cNvPr id="3" name="Billede 2" descr="Skærmbillede 2014-03-21 kl. 11.59.2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555" y="131092"/>
            <a:ext cx="2323630" cy="986078"/>
          </a:xfrm>
          <a:prstGeom prst="rect">
            <a:avLst/>
          </a:prstGeom>
        </p:spPr>
      </p:pic>
      <p:pic>
        <p:nvPicPr>
          <p:cNvPr id="4" name="Billede 3" descr="Skærmbillede 2014-03-21 kl. 12.00.0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701" y="131092"/>
            <a:ext cx="847445" cy="1004632"/>
          </a:xfrm>
          <a:prstGeom prst="rect">
            <a:avLst/>
          </a:prstGeom>
        </p:spPr>
      </p:pic>
      <p:sp>
        <p:nvSpPr>
          <p:cNvPr id="5" name="Tekstfelt 4"/>
          <p:cNvSpPr txBox="1"/>
          <p:nvPr/>
        </p:nvSpPr>
        <p:spPr>
          <a:xfrm>
            <a:off x="555037" y="152844"/>
            <a:ext cx="3189112" cy="461665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r>
              <a:rPr lang="da-DK" sz="2400" b="1" dirty="0" smtClean="0">
                <a:solidFill>
                  <a:srgbClr val="FFFFFF"/>
                </a:solidFill>
              </a:rPr>
              <a:t>KIDNEY CALCULI      </a:t>
            </a:r>
            <a:endParaRPr lang="da-DK" sz="2400" b="1" dirty="0">
              <a:solidFill>
                <a:srgbClr val="FFFFFF"/>
              </a:solidFill>
            </a:endParaRPr>
          </a:p>
        </p:txBody>
      </p:sp>
      <p:sp>
        <p:nvSpPr>
          <p:cNvPr id="6" name="Tekstfelt 5"/>
          <p:cNvSpPr txBox="1"/>
          <p:nvPr/>
        </p:nvSpPr>
        <p:spPr>
          <a:xfrm>
            <a:off x="789013" y="4416438"/>
            <a:ext cx="7555674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FFFFFF"/>
                </a:solidFill>
              </a:rPr>
              <a:t>What are the trends in kidney stone management?</a:t>
            </a:r>
            <a:endParaRPr lang="en-GB" sz="2400" b="1" dirty="0">
              <a:solidFill>
                <a:srgbClr val="FFFFFF"/>
              </a:solidFill>
            </a:endParaRPr>
          </a:p>
        </p:txBody>
      </p:sp>
      <p:pic>
        <p:nvPicPr>
          <p:cNvPr id="7" name="Billede 6" descr="imgre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469" y="5167990"/>
            <a:ext cx="1918086" cy="1584168"/>
          </a:xfrm>
          <a:prstGeom prst="rect">
            <a:avLst/>
          </a:prstGeom>
        </p:spPr>
      </p:pic>
      <p:pic>
        <p:nvPicPr>
          <p:cNvPr id="8" name="Billede 7" descr="Logo_Black invert copy uden ramm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943" y="152844"/>
            <a:ext cx="4583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TÜAK- V. KARADENİZ SEMPOZYUMU                                   September 07, 2019     Trabzon/ TURKEY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71034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6010275" y="5715000"/>
            <a:ext cx="2879725" cy="369888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EAU </a:t>
            </a:r>
            <a:r>
              <a:rPr lang="it-IT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guidelines</a:t>
            </a:r>
            <a:r>
              <a:rPr lang="it-I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it-IT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</a:t>
            </a:r>
            <a:r>
              <a:rPr lang="tr-T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endParaRPr lang="it-IT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43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8763" y="1285875"/>
            <a:ext cx="8626475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Aşağı Ok"/>
          <p:cNvSpPr/>
          <p:nvPr/>
        </p:nvSpPr>
        <p:spPr>
          <a:xfrm>
            <a:off x="6553200" y="1676400"/>
            <a:ext cx="484188" cy="9779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schemeClr val="tx1"/>
                </a:solidFill>
              </a:rPr>
              <a:t>TÜAK- V. KARADENİZ SEMPOZYUMU                                   September 07, 2019     Trabzon/ TURKEY</a:t>
            </a:r>
            <a:endParaRPr lang="tr-T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0986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479425"/>
            <a:ext cx="7643813" cy="5761038"/>
          </a:xfrm>
          <a:prstGeom prst="rect">
            <a:avLst/>
          </a:prstGeom>
          <a:noFill/>
          <a:ln w="9525">
            <a:solidFill>
              <a:schemeClr val="bg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sp>
        <p:nvSpPr>
          <p:cNvPr id="3" name="2 Sağ Ok"/>
          <p:cNvSpPr/>
          <p:nvPr/>
        </p:nvSpPr>
        <p:spPr>
          <a:xfrm>
            <a:off x="152400" y="2362200"/>
            <a:ext cx="8255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4" name="3 Sağ Ok"/>
          <p:cNvSpPr/>
          <p:nvPr/>
        </p:nvSpPr>
        <p:spPr>
          <a:xfrm>
            <a:off x="152400" y="2819400"/>
            <a:ext cx="838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5" name="4 Sağ Ok"/>
          <p:cNvSpPr/>
          <p:nvPr/>
        </p:nvSpPr>
        <p:spPr>
          <a:xfrm>
            <a:off x="152400" y="3505200"/>
            <a:ext cx="838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7" name="6 Sağ Ok"/>
          <p:cNvSpPr/>
          <p:nvPr/>
        </p:nvSpPr>
        <p:spPr>
          <a:xfrm>
            <a:off x="152400" y="4495800"/>
            <a:ext cx="8382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schemeClr val="tx1"/>
                </a:solidFill>
              </a:rPr>
              <a:t>TÜAK- V. KARADENİZ SEMPOZYUMU                                   September 07, 2019     Trabzon/ TURKEY</a:t>
            </a:r>
            <a:endParaRPr lang="tr-T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682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562100"/>
            <a:ext cx="78486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Sağ Ok"/>
          <p:cNvSpPr/>
          <p:nvPr/>
        </p:nvSpPr>
        <p:spPr>
          <a:xfrm>
            <a:off x="0" y="3124200"/>
            <a:ext cx="6858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4" name="3 Sağ Ok"/>
          <p:cNvSpPr/>
          <p:nvPr/>
        </p:nvSpPr>
        <p:spPr>
          <a:xfrm>
            <a:off x="0" y="3886200"/>
            <a:ext cx="6858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schemeClr val="tx1"/>
                </a:solidFill>
              </a:rPr>
              <a:t>TÜAK- V. KARADENİZ SEMPOZYUMU                                   September 07, 2019     Trabzon/ TURKEY</a:t>
            </a:r>
            <a:endParaRPr lang="tr-T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830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 idx="4294967295"/>
          </p:nvPr>
        </p:nvSpPr>
        <p:spPr/>
        <p:txBody>
          <a:bodyPr>
            <a:noAutofit/>
          </a:bodyPr>
          <a:lstStyle/>
          <a:p>
            <a:pPr eaLnBrk="1" hangingPunct="1">
              <a:defRPr/>
            </a:pPr>
            <a:r>
              <a:rPr lang="tr-TR" b="1" dirty="0" smtClean="0"/>
              <a:t>Stone </a:t>
            </a:r>
            <a:r>
              <a:rPr lang="tr-TR" b="1" dirty="0" err="1" smtClean="0"/>
              <a:t>management</a:t>
            </a:r>
            <a:r>
              <a:rPr lang="tr-TR" b="1" dirty="0" smtClean="0">
                <a:solidFill>
                  <a:srgbClr val="FF0000"/>
                </a:solidFill>
              </a:rPr>
              <a:t/>
            </a:r>
            <a:br>
              <a:rPr lang="tr-TR" b="1" dirty="0" smtClean="0">
                <a:solidFill>
                  <a:srgbClr val="FF0000"/>
                </a:solidFill>
              </a:rPr>
            </a:br>
            <a:r>
              <a:rPr lang="tr-TR" b="1" dirty="0" smtClean="0">
                <a:solidFill>
                  <a:srgbClr val="FF0000"/>
                </a:solidFill>
              </a:rPr>
              <a:t>1990 -2000</a:t>
            </a:r>
          </a:p>
        </p:txBody>
      </p:sp>
      <p:sp>
        <p:nvSpPr>
          <p:cNvPr id="54275" name="Content Placeholder 2"/>
          <p:cNvSpPr>
            <a:spLocks noGrp="1"/>
          </p:cNvSpPr>
          <p:nvPr>
            <p:ph idx="4294967295"/>
          </p:nvPr>
        </p:nvSpPr>
        <p:spPr>
          <a:xfrm>
            <a:off x="457200" y="2043113"/>
            <a:ext cx="8229600" cy="4357687"/>
          </a:xfrm>
        </p:spPr>
        <p:txBody>
          <a:bodyPr/>
          <a:lstStyle/>
          <a:p>
            <a:pPr eaLnBrk="1" hangingPunct="1">
              <a:defRPr/>
            </a:pPr>
            <a:r>
              <a:rPr lang="tr-TR" dirty="0" smtClean="0"/>
              <a:t>A </a:t>
            </a:r>
            <a:r>
              <a:rPr lang="tr-TR" dirty="0" err="1" smtClean="0"/>
              <a:t>detailed</a:t>
            </a:r>
            <a:r>
              <a:rPr lang="tr-TR" dirty="0" smtClean="0"/>
              <a:t> </a:t>
            </a:r>
            <a:r>
              <a:rPr lang="tr-TR" dirty="0" err="1" smtClean="0"/>
              <a:t>medline</a:t>
            </a:r>
            <a:r>
              <a:rPr lang="tr-TR" dirty="0" smtClean="0"/>
              <a:t> </a:t>
            </a:r>
            <a:r>
              <a:rPr lang="tr-TR" dirty="0" err="1" smtClean="0"/>
              <a:t>search</a:t>
            </a:r>
            <a:r>
              <a:rPr lang="tr-TR" dirty="0" smtClean="0"/>
              <a:t> </a:t>
            </a:r>
          </a:p>
          <a:p>
            <a:pPr eaLnBrk="1" hangingPunct="1">
              <a:defRPr/>
            </a:pPr>
            <a:r>
              <a:rPr lang="tr-TR" b="1" dirty="0" smtClean="0"/>
              <a:t>A </a:t>
            </a:r>
            <a:r>
              <a:rPr lang="en-US" b="1" dirty="0" smtClean="0">
                <a:solidFill>
                  <a:srgbClr val="FF0000"/>
                </a:solidFill>
              </a:rPr>
              <a:t>75</a:t>
            </a:r>
            <a:r>
              <a:rPr lang="tr-TR" b="1" dirty="0" smtClean="0">
                <a:solidFill>
                  <a:srgbClr val="FF0000"/>
                </a:solidFill>
              </a:rPr>
              <a:t> % </a:t>
            </a:r>
            <a:r>
              <a:rPr lang="tr-TR" b="1" dirty="0" err="1" smtClean="0">
                <a:solidFill>
                  <a:srgbClr val="FF0000"/>
                </a:solidFill>
              </a:rPr>
              <a:t>increase</a:t>
            </a:r>
            <a:r>
              <a:rPr lang="tr-TR" b="1" dirty="0" smtClean="0">
                <a:solidFill>
                  <a:srgbClr val="FF0000"/>
                </a:solidFill>
              </a:rPr>
              <a:t> </a:t>
            </a:r>
            <a:r>
              <a:rPr lang="tr-TR" b="1" dirty="0" smtClean="0"/>
              <a:t>in </a:t>
            </a:r>
            <a:r>
              <a:rPr lang="tr-TR" b="1" dirty="0" err="1" smtClean="0"/>
              <a:t>all</a:t>
            </a:r>
            <a:r>
              <a:rPr lang="tr-TR" b="1" dirty="0" smtClean="0"/>
              <a:t> </a:t>
            </a:r>
            <a:r>
              <a:rPr lang="tr-TR" b="1" dirty="0" err="1" smtClean="0"/>
              <a:t>stone</a:t>
            </a:r>
            <a:r>
              <a:rPr lang="tr-TR" b="1" dirty="0" smtClean="0"/>
              <a:t> </a:t>
            </a:r>
            <a:r>
              <a:rPr lang="tr-TR" b="1" dirty="0" err="1" smtClean="0"/>
              <a:t>removal</a:t>
            </a:r>
            <a:r>
              <a:rPr lang="tr-TR" b="1" dirty="0" smtClean="0"/>
              <a:t> </a:t>
            </a:r>
            <a:r>
              <a:rPr lang="tr-TR" b="1" dirty="0" err="1" smtClean="0"/>
              <a:t>procedures</a:t>
            </a:r>
            <a:r>
              <a:rPr lang="en-US" b="1" dirty="0" smtClean="0"/>
              <a:t> </a:t>
            </a:r>
            <a:endParaRPr lang="tr-TR" b="1" dirty="0" smtClean="0"/>
          </a:p>
          <a:p>
            <a:pPr eaLnBrk="1" hangingPunct="1">
              <a:defRPr/>
            </a:pPr>
            <a:endParaRPr lang="tr-TR" b="1" dirty="0" smtClean="0"/>
          </a:p>
          <a:p>
            <a:pPr eaLnBrk="1" hangingPunct="1">
              <a:defRPr/>
            </a:pPr>
            <a:r>
              <a:rPr lang="tr-TR" dirty="0" err="1" smtClean="0"/>
              <a:t>Parallel</a:t>
            </a:r>
            <a:r>
              <a:rPr lang="tr-TR" dirty="0" smtClean="0"/>
              <a:t> </a:t>
            </a:r>
            <a:r>
              <a:rPr lang="tr-TR" dirty="0" err="1" smtClean="0"/>
              <a:t>to</a:t>
            </a:r>
            <a:r>
              <a:rPr lang="tr-TR" dirty="0" smtClean="0"/>
              <a:t> </a:t>
            </a:r>
            <a:r>
              <a:rPr lang="tr-TR" dirty="0" err="1" smtClean="0"/>
              <a:t>this</a:t>
            </a:r>
            <a:r>
              <a:rPr lang="tr-TR" dirty="0" smtClean="0"/>
              <a:t> </a:t>
            </a:r>
            <a:r>
              <a:rPr lang="tr-TR" dirty="0" err="1" smtClean="0"/>
              <a:t>increase</a:t>
            </a:r>
            <a:r>
              <a:rPr lang="tr-TR" dirty="0" smtClean="0"/>
              <a:t> </a:t>
            </a:r>
            <a:r>
              <a:rPr lang="tr-TR" b="1" u="sng" dirty="0" smtClean="0">
                <a:solidFill>
                  <a:srgbClr val="FF0000"/>
                </a:solidFill>
              </a:rPr>
              <a:t>SWL </a:t>
            </a:r>
            <a:r>
              <a:rPr lang="tr-TR" b="1" u="sng" dirty="0" err="1" smtClean="0">
                <a:solidFill>
                  <a:srgbClr val="FF0000"/>
                </a:solidFill>
              </a:rPr>
              <a:t>application</a:t>
            </a:r>
            <a:r>
              <a:rPr lang="tr-TR" b="1" u="sng" dirty="0" smtClean="0">
                <a:solidFill>
                  <a:srgbClr val="FF0000"/>
                </a:solidFill>
              </a:rPr>
              <a:t> </a:t>
            </a:r>
            <a:r>
              <a:rPr lang="tr-TR" b="1" u="sng" dirty="0" smtClean="0"/>
              <a:t>has </a:t>
            </a:r>
            <a:r>
              <a:rPr lang="tr-TR" b="1" u="sng" dirty="0" err="1" smtClean="0"/>
              <a:t>also</a:t>
            </a:r>
            <a:r>
              <a:rPr lang="tr-TR" b="1" u="sng" dirty="0" smtClean="0"/>
              <a:t> </a:t>
            </a:r>
            <a:r>
              <a:rPr lang="tr-TR" b="1" u="sng" dirty="0" err="1" smtClean="0">
                <a:solidFill>
                  <a:srgbClr val="FF0000"/>
                </a:solidFill>
              </a:rPr>
              <a:t>increased</a:t>
            </a:r>
            <a:r>
              <a:rPr lang="tr-TR" b="1" u="sng" dirty="0" smtClean="0">
                <a:solidFill>
                  <a:srgbClr val="FF0000"/>
                </a:solidFill>
              </a:rPr>
              <a:t> </a:t>
            </a:r>
            <a:r>
              <a:rPr lang="tr-TR" b="1" u="sng" dirty="0" err="1" smtClean="0">
                <a:solidFill>
                  <a:srgbClr val="FF0000"/>
                </a:solidFill>
              </a:rPr>
              <a:t>around</a:t>
            </a:r>
            <a:r>
              <a:rPr lang="tr-TR" u="sng" dirty="0" smtClean="0">
                <a:solidFill>
                  <a:srgbClr val="FF0000"/>
                </a:solidFill>
              </a:rPr>
              <a:t> </a:t>
            </a:r>
            <a:r>
              <a:rPr lang="en-US" b="1" u="sng" dirty="0" smtClean="0">
                <a:solidFill>
                  <a:srgbClr val="FF0000"/>
                </a:solidFill>
              </a:rPr>
              <a:t>60</a:t>
            </a:r>
            <a:r>
              <a:rPr lang="tr-TR" b="1" u="sng" dirty="0" smtClean="0">
                <a:solidFill>
                  <a:srgbClr val="FF0000"/>
                </a:solidFill>
              </a:rPr>
              <a:t> %</a:t>
            </a:r>
            <a:endParaRPr lang="tr-TR" u="sng" dirty="0" smtClean="0">
              <a:solidFill>
                <a:srgbClr val="FF0000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tr-TR" sz="2000" b="1" dirty="0" smtClean="0"/>
              <a:t>                                </a:t>
            </a:r>
          </a:p>
          <a:p>
            <a:pPr eaLnBrk="1" hangingPunct="1">
              <a:buFontTx/>
              <a:buNone/>
              <a:defRPr/>
            </a:pPr>
            <a:r>
              <a:rPr lang="tr-TR" sz="2000" b="1" dirty="0" smtClean="0"/>
              <a:t>                                                     </a:t>
            </a:r>
            <a:r>
              <a:rPr lang="tr-TR" sz="2400" dirty="0" err="1" smtClean="0"/>
              <a:t>Lingeman</a:t>
            </a:r>
            <a:r>
              <a:rPr lang="tr-TR" sz="2400" dirty="0" smtClean="0"/>
              <a:t> JE et al., </a:t>
            </a:r>
            <a:r>
              <a:rPr lang="tr-TR" sz="2400" dirty="0" err="1" smtClean="0"/>
              <a:t>Nat</a:t>
            </a:r>
            <a:r>
              <a:rPr lang="tr-TR" sz="2400" dirty="0" smtClean="0"/>
              <a:t>.</a:t>
            </a:r>
            <a:r>
              <a:rPr lang="tr-TR" sz="2400" dirty="0" err="1" smtClean="0"/>
              <a:t>Rev</a:t>
            </a:r>
            <a:r>
              <a:rPr lang="tr-TR" sz="2400" dirty="0" smtClean="0"/>
              <a:t>. </a:t>
            </a:r>
            <a:r>
              <a:rPr lang="tr-TR" sz="2400" dirty="0" err="1" smtClean="0"/>
              <a:t>Urol</a:t>
            </a:r>
            <a:r>
              <a:rPr lang="tr-TR" sz="2400" dirty="0" smtClean="0"/>
              <a:t>.; 2009</a:t>
            </a:r>
          </a:p>
          <a:p>
            <a:pPr eaLnBrk="1" hangingPunct="1">
              <a:defRPr/>
            </a:pPr>
            <a:endParaRPr lang="tr-TR" dirty="0" smtClean="0">
              <a:solidFill>
                <a:schemeClr val="hlink"/>
              </a:solidFill>
            </a:endParaRPr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schemeClr val="tx1"/>
                </a:solidFill>
              </a:rPr>
              <a:t>TÜAK- V. KARADENİZ SEMPOZYUMU                                   September 07, 2019     Trabzon/ TURKEY</a:t>
            </a:r>
            <a:endParaRPr lang="tr-T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281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/>
          <p:cNvSpPr txBox="1"/>
          <p:nvPr/>
        </p:nvSpPr>
        <p:spPr>
          <a:xfrm>
            <a:off x="555037" y="470370"/>
            <a:ext cx="3189112" cy="400110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r>
              <a:rPr lang="da-DK" sz="2000" b="1" dirty="0" smtClean="0">
                <a:solidFill>
                  <a:srgbClr val="FFFFFF"/>
                </a:solidFill>
              </a:rPr>
              <a:t>URETERAL  CALCULI      </a:t>
            </a:r>
            <a:endParaRPr lang="da-DK" sz="2000" b="1" dirty="0">
              <a:solidFill>
                <a:srgbClr val="FFFFFF"/>
              </a:solidFill>
            </a:endParaRPr>
          </a:p>
        </p:txBody>
      </p:sp>
      <p:pic>
        <p:nvPicPr>
          <p:cNvPr id="3" name="Billede 2" descr="Logo_Black invert copy uden ramm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057" y="470371"/>
            <a:ext cx="39724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illede 3" descr="Skærmbillede 2014-03-21 kl. 11.59.2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149" y="438996"/>
            <a:ext cx="2323630" cy="986078"/>
          </a:xfrm>
          <a:prstGeom prst="rect">
            <a:avLst/>
          </a:prstGeom>
        </p:spPr>
      </p:pic>
      <p:pic>
        <p:nvPicPr>
          <p:cNvPr id="5" name="Billede 4" descr="Skærmbillede 2014-03-21 kl. 12.00.0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295" y="438996"/>
            <a:ext cx="847445" cy="1004632"/>
          </a:xfrm>
          <a:prstGeom prst="rect">
            <a:avLst/>
          </a:prstGeom>
        </p:spPr>
      </p:pic>
      <p:pic>
        <p:nvPicPr>
          <p:cNvPr id="7" name="Billede 6" descr="Skærmbillede 2014-03-21 kl. 12.08.23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26"/>
          <a:stretch/>
        </p:blipFill>
        <p:spPr>
          <a:xfrm>
            <a:off x="0" y="1580444"/>
            <a:ext cx="9144000" cy="1538513"/>
          </a:xfrm>
          <a:prstGeom prst="rect">
            <a:avLst/>
          </a:prstGeom>
        </p:spPr>
      </p:pic>
      <p:pic>
        <p:nvPicPr>
          <p:cNvPr id="8" name="Billede 7" descr="Skærmbillede 2014-03-21 kl. 12.10.4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0972"/>
            <a:ext cx="8996482" cy="3081364"/>
          </a:xfrm>
          <a:prstGeom prst="rect">
            <a:avLst/>
          </a:prstGeom>
        </p:spPr>
      </p:pic>
      <p:sp>
        <p:nvSpPr>
          <p:cNvPr id="9" name="Tekstfelt 8"/>
          <p:cNvSpPr txBox="1"/>
          <p:nvPr/>
        </p:nvSpPr>
        <p:spPr>
          <a:xfrm>
            <a:off x="5426783" y="6436563"/>
            <a:ext cx="33973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400" dirty="0" err="1" smtClean="0"/>
              <a:t>Preminger</a:t>
            </a:r>
            <a:r>
              <a:rPr lang="da-DK" sz="1400" dirty="0" smtClean="0"/>
              <a:t> et al. </a:t>
            </a:r>
            <a:r>
              <a:rPr lang="da-DK" sz="1400" dirty="0" err="1" smtClean="0"/>
              <a:t>Eur</a:t>
            </a:r>
            <a:r>
              <a:rPr lang="da-DK" sz="1400" dirty="0" smtClean="0"/>
              <a:t> </a:t>
            </a:r>
            <a:r>
              <a:rPr lang="da-DK" sz="1400" dirty="0" err="1" smtClean="0"/>
              <a:t>Urol</a:t>
            </a:r>
            <a:r>
              <a:rPr lang="da-DK" sz="1400" dirty="0" smtClean="0"/>
              <a:t> 2007; 52; 1610-31.</a:t>
            </a:r>
            <a:endParaRPr lang="da-DK" sz="1400" dirty="0"/>
          </a:p>
        </p:txBody>
      </p:sp>
      <p:sp>
        <p:nvSpPr>
          <p:cNvPr id="10" name="Rektangel 9"/>
          <p:cNvSpPr/>
          <p:nvPr/>
        </p:nvSpPr>
        <p:spPr>
          <a:xfrm>
            <a:off x="144322" y="4387587"/>
            <a:ext cx="8774776" cy="250169"/>
          </a:xfrm>
          <a:prstGeom prst="rect">
            <a:avLst/>
          </a:prstGeom>
          <a:solidFill>
            <a:schemeClr val="tx2">
              <a:lumMod val="60000"/>
              <a:lumOff val="40000"/>
              <a:alpha val="1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" name="Rektangel 11"/>
          <p:cNvSpPr/>
          <p:nvPr/>
        </p:nvSpPr>
        <p:spPr>
          <a:xfrm>
            <a:off x="150871" y="5712319"/>
            <a:ext cx="8774776" cy="250169"/>
          </a:xfrm>
          <a:prstGeom prst="rect">
            <a:avLst/>
          </a:prstGeom>
          <a:solidFill>
            <a:srgbClr val="660066">
              <a:alpha val="1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Rektangel 10"/>
          <p:cNvSpPr/>
          <p:nvPr/>
        </p:nvSpPr>
        <p:spPr>
          <a:xfrm>
            <a:off x="127228" y="2012386"/>
            <a:ext cx="8774776" cy="250169"/>
          </a:xfrm>
          <a:prstGeom prst="rect">
            <a:avLst/>
          </a:prstGeom>
          <a:solidFill>
            <a:srgbClr val="660066">
              <a:alpha val="1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Rektangel 12"/>
          <p:cNvSpPr/>
          <p:nvPr/>
        </p:nvSpPr>
        <p:spPr>
          <a:xfrm>
            <a:off x="127222" y="2816745"/>
            <a:ext cx="8774776" cy="250169"/>
          </a:xfrm>
          <a:prstGeom prst="rect">
            <a:avLst/>
          </a:prstGeom>
          <a:solidFill>
            <a:schemeClr val="tx2">
              <a:lumMod val="60000"/>
              <a:lumOff val="40000"/>
              <a:alpha val="1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TÜAK- V. KARADENİZ SEMPOZYUMU                                   September 07, 2019     Trabzon/ TURKEY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60509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2" grpId="0" animBg="1"/>
      <p:bldP spid="11" grpId="0" animBg="1"/>
      <p:bldP spid="1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1 Başlık"/>
          <p:cNvSpPr>
            <a:spLocks noGrp="1"/>
          </p:cNvSpPr>
          <p:nvPr>
            <p:ph type="title" idx="4294967295"/>
          </p:nvPr>
        </p:nvSpPr>
        <p:spPr>
          <a:xfrm>
            <a:off x="457200" y="292100"/>
            <a:ext cx="8229600" cy="6985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b="1" dirty="0" err="1" smtClean="0">
                <a:solidFill>
                  <a:srgbClr val="FF0000"/>
                </a:solidFill>
              </a:rPr>
              <a:t>Good</a:t>
            </a:r>
            <a:r>
              <a:rPr lang="tr-TR" b="1" dirty="0" smtClean="0">
                <a:solidFill>
                  <a:srgbClr val="FF0000"/>
                </a:solidFill>
              </a:rPr>
              <a:t> SWL  </a:t>
            </a:r>
            <a:r>
              <a:rPr lang="tr-TR" sz="2400" b="1" dirty="0" smtClean="0">
                <a:solidFill>
                  <a:srgbClr val="FF0000"/>
                </a:solidFill>
              </a:rPr>
              <a:t>( G. </a:t>
            </a:r>
            <a:r>
              <a:rPr lang="tr-TR" sz="2400" b="1" dirty="0" err="1" smtClean="0">
                <a:solidFill>
                  <a:srgbClr val="FF0000"/>
                </a:solidFill>
              </a:rPr>
              <a:t>Tailly</a:t>
            </a:r>
            <a:r>
              <a:rPr lang="tr-TR" sz="2400" b="1" dirty="0" smtClean="0">
                <a:solidFill>
                  <a:srgbClr val="FF0000"/>
                </a:solidFill>
              </a:rPr>
              <a:t> )</a:t>
            </a:r>
          </a:p>
        </p:txBody>
      </p:sp>
      <p:pic>
        <p:nvPicPr>
          <p:cNvPr id="23555" name="Picture 2" descr="C:\Users\kemal\Pictures\IJU-29-200-g005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685800" y="1214422"/>
            <a:ext cx="7924800" cy="5029200"/>
          </a:xfrm>
          <a:noFill/>
        </p:spPr>
      </p:pic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schemeClr val="tx1"/>
                </a:solidFill>
              </a:rPr>
              <a:t>TÜAK- V. KARADENİZ SEMPOZYUMU                                   September 07, 2019     Trabzon/ TURKEY</a:t>
            </a:r>
            <a:endParaRPr lang="tr-T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Skærmbillede 2014-03-22 kl. 12.27.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" y="1566675"/>
            <a:ext cx="9135699" cy="1011997"/>
          </a:xfrm>
          <a:prstGeom prst="rect">
            <a:avLst/>
          </a:prstGeom>
        </p:spPr>
      </p:pic>
      <p:pic>
        <p:nvPicPr>
          <p:cNvPr id="3" name="Billede 2" descr="Skærmbillede 2014-03-21 kl. 11.59.2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741" y="457550"/>
            <a:ext cx="2323630" cy="986078"/>
          </a:xfrm>
          <a:prstGeom prst="rect">
            <a:avLst/>
          </a:prstGeom>
        </p:spPr>
      </p:pic>
      <p:pic>
        <p:nvPicPr>
          <p:cNvPr id="4" name="Billede 3" descr="Skærmbillede 2014-03-21 kl. 12.00.0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887" y="457550"/>
            <a:ext cx="847445" cy="1004632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715" y="2985240"/>
            <a:ext cx="6514025" cy="3429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TÜAK- V. KARADENİZ SEMPOZYUMU                                   September 07, 2019     Trabzon/ TURKEY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94866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ersonaliz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46" y="1122285"/>
            <a:ext cx="8661133" cy="4738614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938125" y="392533"/>
            <a:ext cx="6042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b="1" dirty="0" smtClean="0">
                <a:solidFill>
                  <a:srgbClr val="FF0000"/>
                </a:solidFill>
              </a:rPr>
              <a:t>PSA</a:t>
            </a:r>
            <a:r>
              <a:rPr lang="da-DK" sz="2800" b="1" dirty="0" smtClean="0">
                <a:solidFill>
                  <a:schemeClr val="bg2">
                    <a:lumMod val="25000"/>
                  </a:schemeClr>
                </a:solidFill>
              </a:rPr>
              <a:t>: PERSONALIZED STONE APPROACH</a:t>
            </a:r>
            <a:endParaRPr lang="da-DK" sz="28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TÜAK- V. KARADENİZ SEMPOZYUMU                                   September 07, 2019     Trabzon/ TURKEY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89710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395288" y="692150"/>
          <a:ext cx="4176712" cy="3236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4" name="Bitmappsbild" r:id="rId4" imgW="6095238" imgH="4571429" progId="PBrush">
                  <p:embed/>
                </p:oleObj>
              </mc:Choice>
              <mc:Fallback>
                <p:oleObj name="Bitmappsbild" r:id="rId4" imgW="6095238" imgH="4571429" progId="PBrush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692150"/>
                        <a:ext cx="4176712" cy="3236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5003800" y="2708275"/>
            <a:ext cx="3398838" cy="8302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sv-SE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DORNIER </a:t>
            </a:r>
          </a:p>
          <a:p>
            <a:pPr>
              <a:defRPr/>
            </a:pPr>
            <a:r>
              <a:rPr lang="sv-SE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LITHOTRIPTER HM 1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0" y="4724400"/>
            <a:ext cx="9144000" cy="1081088"/>
            <a:chOff x="0" y="2976"/>
            <a:chExt cx="5760" cy="681"/>
          </a:xfrm>
        </p:grpSpPr>
        <p:sp>
          <p:nvSpPr>
            <p:cNvPr id="1031" name="Rectangle 8"/>
            <p:cNvSpPr>
              <a:spLocks noChangeArrowheads="1"/>
            </p:cNvSpPr>
            <p:nvPr/>
          </p:nvSpPr>
          <p:spPr bwMode="auto">
            <a:xfrm>
              <a:off x="0" y="2976"/>
              <a:ext cx="5760" cy="681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altLang="de-DE"/>
            </a:p>
          </p:txBody>
        </p:sp>
        <p:sp>
          <p:nvSpPr>
            <p:cNvPr id="1032" name="Text Box 7"/>
            <p:cNvSpPr txBox="1">
              <a:spLocks noChangeArrowheads="1"/>
            </p:cNvSpPr>
            <p:nvPr/>
          </p:nvSpPr>
          <p:spPr bwMode="auto">
            <a:xfrm>
              <a:off x="340" y="3158"/>
              <a:ext cx="5398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sv-SE" altLang="de-DE" sz="2800" b="1" dirty="0">
                  <a:latin typeface="Times New Roman" pitchFamily="18" charset="0"/>
                </a:rPr>
                <a:t>SWL is still the only </a:t>
              </a:r>
              <a:r>
                <a:rPr lang="sv-SE" altLang="de-DE" sz="2800" b="1" u="sng" dirty="0">
                  <a:solidFill>
                    <a:srgbClr val="FF0000"/>
                  </a:solidFill>
                  <a:latin typeface="Times New Roman" pitchFamily="18" charset="0"/>
                </a:rPr>
                <a:t>non-invasive surgical </a:t>
              </a:r>
              <a:r>
                <a:rPr lang="sv-SE" altLang="de-DE" sz="2800" b="1" u="sng" dirty="0" smtClean="0">
                  <a:solidFill>
                    <a:srgbClr val="FF0000"/>
                  </a:solidFill>
                  <a:latin typeface="Times New Roman" pitchFamily="18" charset="0"/>
                </a:rPr>
                <a:t>procedure</a:t>
              </a:r>
              <a:r>
                <a:rPr lang="tr-TR" altLang="de-DE" sz="2800" b="1" u="sng" dirty="0" smtClean="0">
                  <a:solidFill>
                    <a:srgbClr val="FF0000"/>
                  </a:solidFill>
                  <a:latin typeface="Times New Roman" pitchFamily="18" charset="0"/>
                </a:rPr>
                <a:t> !!</a:t>
              </a:r>
              <a:endParaRPr lang="sv-SE" altLang="de-DE" sz="2800" b="1" u="sng" dirty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029" name="Rectangle 9"/>
          <p:cNvSpPr>
            <a:spLocks noChangeArrowheads="1"/>
          </p:cNvSpPr>
          <p:nvPr/>
        </p:nvSpPr>
        <p:spPr bwMode="auto">
          <a:xfrm>
            <a:off x="4859338" y="692150"/>
            <a:ext cx="3816350" cy="792163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sv-SE" altLang="de-DE" sz="2800" b="1" dirty="0" err="1"/>
              <a:t>After</a:t>
            </a:r>
            <a:r>
              <a:rPr lang="sv-SE" altLang="de-DE" sz="2800" b="1" dirty="0"/>
              <a:t> </a:t>
            </a:r>
            <a:r>
              <a:rPr lang="sv-SE" altLang="de-DE" sz="2800" b="1" dirty="0" smtClean="0"/>
              <a:t>3</a:t>
            </a:r>
            <a:r>
              <a:rPr lang="tr-TR" altLang="de-DE" sz="2800" b="1" dirty="0" smtClean="0"/>
              <a:t>5</a:t>
            </a:r>
            <a:r>
              <a:rPr lang="sv-SE" altLang="de-DE" sz="2800" b="1" dirty="0" smtClean="0"/>
              <a:t> </a:t>
            </a:r>
            <a:r>
              <a:rPr lang="sv-SE" altLang="de-DE" sz="2800" b="1" dirty="0"/>
              <a:t>years !!</a:t>
            </a:r>
          </a:p>
        </p:txBody>
      </p:sp>
      <p:pic>
        <p:nvPicPr>
          <p:cNvPr id="1030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8113" y="420688"/>
            <a:ext cx="4865687" cy="362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schemeClr val="tx1"/>
                </a:solidFill>
              </a:rPr>
              <a:t>TÜAK- V. KARADENİZ SEMPOZYUMU                                   September 07, 2019     Trabzon/ TURKEY</a:t>
            </a:r>
            <a:endParaRPr lang="tr-T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tr-TR" sz="4800" b="1" dirty="0" err="1" smtClean="0"/>
              <a:t>Conclusions</a:t>
            </a:r>
            <a:r>
              <a:rPr lang="tr-TR" sz="4800" b="1" dirty="0" smtClean="0"/>
              <a:t> - 1</a:t>
            </a:r>
            <a:endParaRPr lang="tr-TR" sz="4800" b="1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040560"/>
          </a:xfrm>
        </p:spPr>
        <p:txBody>
          <a:bodyPr>
            <a:normAutofit lnSpcReduction="10000"/>
          </a:bodyPr>
          <a:lstStyle/>
          <a:p>
            <a:r>
              <a:rPr lang="en-US" sz="3600" dirty="0" smtClean="0"/>
              <a:t>As a result of promising </a:t>
            </a:r>
            <a:r>
              <a:rPr lang="en-US" sz="3600" b="1" dirty="0" smtClean="0">
                <a:solidFill>
                  <a:srgbClr val="FF0000"/>
                </a:solidFill>
              </a:rPr>
              <a:t>new technical developments </a:t>
            </a:r>
            <a:r>
              <a:rPr lang="tr-TR" sz="3600" b="1" dirty="0" smtClean="0"/>
              <a:t>SFR </a:t>
            </a:r>
            <a:r>
              <a:rPr lang="tr-TR" sz="3600" b="1" dirty="0" err="1" smtClean="0"/>
              <a:t>after</a:t>
            </a:r>
            <a:r>
              <a:rPr lang="en-US" sz="3600" b="1" dirty="0" smtClean="0"/>
              <a:t> ESWL</a:t>
            </a:r>
            <a:r>
              <a:rPr lang="tr-TR" sz="3600" b="1" dirty="0" smtClean="0"/>
              <a:t> </a:t>
            </a:r>
            <a:r>
              <a:rPr lang="tr-TR" sz="3600" b="1" dirty="0" err="1" smtClean="0"/>
              <a:t>will</a:t>
            </a:r>
            <a:r>
              <a:rPr lang="tr-TR" sz="3600" b="1" dirty="0" smtClean="0"/>
              <a:t> </a:t>
            </a:r>
            <a:r>
              <a:rPr lang="tr-TR" sz="3600" b="1" dirty="0" err="1" smtClean="0"/>
              <a:t>certainly</a:t>
            </a:r>
            <a:r>
              <a:rPr lang="tr-TR" sz="3600" b="1" dirty="0" smtClean="0"/>
              <a:t> </a:t>
            </a:r>
            <a:r>
              <a:rPr lang="tr-TR" sz="3600" b="1" dirty="0" err="1" smtClean="0"/>
              <a:t>increase</a:t>
            </a:r>
            <a:r>
              <a:rPr lang="tr-TR" sz="3600" b="1" dirty="0" smtClean="0"/>
              <a:t> </a:t>
            </a:r>
            <a:r>
              <a:rPr lang="tr-TR" sz="3600" b="1" dirty="0" err="1" smtClean="0"/>
              <a:t>and</a:t>
            </a:r>
            <a:r>
              <a:rPr lang="tr-TR" sz="3600" b="1" dirty="0" smtClean="0"/>
              <a:t> </a:t>
            </a:r>
            <a:r>
              <a:rPr lang="tr-TR" sz="3600" b="1" dirty="0" err="1" smtClean="0"/>
              <a:t>treatment</a:t>
            </a:r>
            <a:r>
              <a:rPr lang="tr-TR" sz="3600" b="1" dirty="0" smtClean="0"/>
              <a:t> </a:t>
            </a:r>
            <a:r>
              <a:rPr lang="tr-TR" sz="3600" b="1" dirty="0" err="1" smtClean="0"/>
              <a:t>will</a:t>
            </a:r>
            <a:r>
              <a:rPr lang="tr-TR" sz="3600" b="1" dirty="0" smtClean="0"/>
              <a:t> be safer </a:t>
            </a:r>
            <a:r>
              <a:rPr lang="tr-TR" sz="3600" b="1" dirty="0" err="1" smtClean="0"/>
              <a:t>and</a:t>
            </a:r>
            <a:r>
              <a:rPr lang="tr-TR" sz="3600" b="1" dirty="0" smtClean="0"/>
              <a:t> </a:t>
            </a:r>
            <a:r>
              <a:rPr lang="tr-TR" sz="3600" b="1" dirty="0" err="1" smtClean="0"/>
              <a:t>more</a:t>
            </a:r>
            <a:r>
              <a:rPr lang="tr-TR" sz="3600" b="1" dirty="0" smtClean="0"/>
              <a:t> </a:t>
            </a:r>
            <a:r>
              <a:rPr lang="tr-TR" sz="3600" b="1" dirty="0" err="1" smtClean="0"/>
              <a:t>comfortable</a:t>
            </a:r>
            <a:r>
              <a:rPr lang="en-US" sz="3600" b="1" dirty="0" smtClean="0"/>
              <a:t> </a:t>
            </a:r>
          </a:p>
          <a:p>
            <a:r>
              <a:rPr lang="en-US" sz="3600" b="1" dirty="0" smtClean="0"/>
              <a:t>Current indications need to be refined on a </a:t>
            </a:r>
            <a:r>
              <a:rPr lang="en-US" sz="3600" b="1" dirty="0" smtClean="0">
                <a:solidFill>
                  <a:srgbClr val="FF0000"/>
                </a:solidFill>
              </a:rPr>
              <a:t>stone</a:t>
            </a:r>
            <a:r>
              <a:rPr lang="en-US" sz="3600" b="1" dirty="0" smtClean="0"/>
              <a:t> ( size, location and hardness) and </a:t>
            </a:r>
            <a:r>
              <a:rPr lang="en-US" sz="3600" b="1" dirty="0" smtClean="0">
                <a:solidFill>
                  <a:srgbClr val="FF0000"/>
                </a:solidFill>
              </a:rPr>
              <a:t>patient</a:t>
            </a:r>
            <a:r>
              <a:rPr lang="en-US" sz="3600" b="1" dirty="0" smtClean="0"/>
              <a:t> ( BMI, anatomical abnormalities </a:t>
            </a:r>
            <a:r>
              <a:rPr lang="en-US" sz="3600" b="1" dirty="0" err="1" smtClean="0"/>
              <a:t>etc</a:t>
            </a:r>
            <a:r>
              <a:rPr lang="en-US" sz="3600" b="1" dirty="0">
                <a:sym typeface="Wingdings"/>
              </a:rPr>
              <a:t>)</a:t>
            </a:r>
            <a:r>
              <a:rPr lang="en-US" sz="3600" b="1" dirty="0" smtClean="0">
                <a:sym typeface="Wingdings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sym typeface="Wingdings"/>
              </a:rPr>
              <a:t>related factors </a:t>
            </a:r>
            <a:r>
              <a:rPr lang="en-US" sz="3600" b="1" dirty="0" smtClean="0">
                <a:sym typeface="Wingdings"/>
              </a:rPr>
              <a:t>based manner.</a:t>
            </a:r>
            <a:endParaRPr lang="en-US" sz="3600" b="1" dirty="0" smtClean="0"/>
          </a:p>
          <a:p>
            <a:endParaRPr lang="tr-TR" b="1" dirty="0" smtClean="0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schemeClr val="tx1"/>
                </a:solidFill>
              </a:rPr>
              <a:t>TÜAK- V. KARADENİZ SEMPOZYUMU                                   September 07, 2019     Trabzon/ TURKEY</a:t>
            </a:r>
            <a:endParaRPr lang="tr-TR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en-US" sz="4800" b="1" dirty="0" smtClean="0"/>
              <a:t>Conclusions -2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040560"/>
          </a:xfrm>
        </p:spPr>
        <p:txBody>
          <a:bodyPr>
            <a:normAutofit fontScale="92500" lnSpcReduction="10000"/>
          </a:bodyPr>
          <a:lstStyle/>
          <a:p>
            <a:r>
              <a:rPr lang="en-US" sz="3600" dirty="0"/>
              <a:t>For optimal results the </a:t>
            </a:r>
            <a:r>
              <a:rPr lang="en-US" sz="3600" b="1" dirty="0">
                <a:solidFill>
                  <a:srgbClr val="FF0000"/>
                </a:solidFill>
              </a:rPr>
              <a:t>refined </a:t>
            </a:r>
            <a:r>
              <a:rPr lang="en-US" sz="3600" b="1" dirty="0" smtClean="0">
                <a:solidFill>
                  <a:srgbClr val="FF0000"/>
                </a:solidFill>
              </a:rPr>
              <a:t>indications</a:t>
            </a:r>
            <a:r>
              <a:rPr lang="tr-TR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</a:rPr>
              <a:t>need </a:t>
            </a:r>
            <a:r>
              <a:rPr lang="en-US" sz="3600" b="1" dirty="0">
                <a:solidFill>
                  <a:srgbClr val="FF0000"/>
                </a:solidFill>
              </a:rPr>
              <a:t>to be </a:t>
            </a:r>
            <a:r>
              <a:rPr lang="en-US" sz="3600" b="1" dirty="0" smtClean="0">
                <a:solidFill>
                  <a:srgbClr val="FF0000"/>
                </a:solidFill>
              </a:rPr>
              <a:t>respected</a:t>
            </a:r>
            <a:r>
              <a:rPr lang="en-US" sz="3600" b="1" dirty="0" smtClean="0"/>
              <a:t> </a:t>
            </a:r>
            <a:r>
              <a:rPr lang="en-US" sz="3600" b="1" dirty="0"/>
              <a:t>and </a:t>
            </a:r>
            <a:r>
              <a:rPr lang="en-US" sz="3600" b="1" dirty="0" err="1">
                <a:solidFill>
                  <a:srgbClr val="FF0000"/>
                </a:solidFill>
              </a:rPr>
              <a:t>optimised</a:t>
            </a:r>
            <a:r>
              <a:rPr lang="en-US" sz="3600" b="1" dirty="0">
                <a:solidFill>
                  <a:srgbClr val="FF0000"/>
                </a:solidFill>
              </a:rPr>
              <a:t> treatment protocols</a:t>
            </a:r>
            <a:r>
              <a:rPr lang="tr-TR" sz="3600" b="1" dirty="0">
                <a:solidFill>
                  <a:srgbClr val="FF0000"/>
                </a:solidFill>
              </a:rPr>
              <a:t> </a:t>
            </a:r>
            <a:r>
              <a:rPr lang="tr-TR" sz="3600" b="1" dirty="0" err="1"/>
              <a:t>should</a:t>
            </a:r>
            <a:r>
              <a:rPr lang="tr-TR" sz="3600" b="1" dirty="0"/>
              <a:t> be </a:t>
            </a:r>
            <a:r>
              <a:rPr lang="tr-TR" sz="3600" b="1" dirty="0" err="1"/>
              <a:t>applied</a:t>
            </a:r>
            <a:endParaRPr lang="tr-TR" sz="3600" b="1" dirty="0"/>
          </a:p>
          <a:p>
            <a:endParaRPr lang="tr-TR" sz="3600" b="1" dirty="0"/>
          </a:p>
          <a:p>
            <a:r>
              <a:rPr lang="tr-TR" sz="3600" b="1" dirty="0" err="1">
                <a:solidFill>
                  <a:srgbClr val="FF0000"/>
                </a:solidFill>
              </a:rPr>
              <a:t>Necessary</a:t>
            </a:r>
            <a:r>
              <a:rPr lang="tr-TR" sz="3600" b="1" dirty="0">
                <a:solidFill>
                  <a:srgbClr val="FF0000"/>
                </a:solidFill>
              </a:rPr>
              <a:t> </a:t>
            </a:r>
            <a:r>
              <a:rPr lang="tr-TR" sz="3600" b="1" dirty="0" err="1">
                <a:solidFill>
                  <a:srgbClr val="FF0000"/>
                </a:solidFill>
              </a:rPr>
              <a:t>precautions</a:t>
            </a:r>
            <a:r>
              <a:rPr lang="tr-TR" sz="3600" b="1" dirty="0">
                <a:solidFill>
                  <a:srgbClr val="FF0000"/>
                </a:solidFill>
              </a:rPr>
              <a:t> </a:t>
            </a:r>
            <a:r>
              <a:rPr lang="tr-TR" sz="3600" b="1" dirty="0" err="1">
                <a:solidFill>
                  <a:srgbClr val="FF0000"/>
                </a:solidFill>
              </a:rPr>
              <a:t>along</a:t>
            </a:r>
            <a:r>
              <a:rPr lang="tr-TR" sz="3600" b="1" dirty="0">
                <a:solidFill>
                  <a:srgbClr val="FF0000"/>
                </a:solidFill>
              </a:rPr>
              <a:t> </a:t>
            </a:r>
            <a:r>
              <a:rPr lang="tr-TR" sz="3600" b="1" dirty="0" err="1">
                <a:solidFill>
                  <a:srgbClr val="FF0000"/>
                </a:solidFill>
              </a:rPr>
              <a:t>with</a:t>
            </a:r>
            <a:r>
              <a:rPr lang="tr-TR" sz="3600" b="1" dirty="0">
                <a:solidFill>
                  <a:srgbClr val="FF0000"/>
                </a:solidFill>
              </a:rPr>
              <a:t> a </a:t>
            </a:r>
            <a:r>
              <a:rPr lang="tr-TR" sz="3600" b="1" dirty="0" err="1">
                <a:solidFill>
                  <a:srgbClr val="FF0000"/>
                </a:solidFill>
              </a:rPr>
              <a:t>certain</a:t>
            </a:r>
            <a:r>
              <a:rPr lang="tr-TR" sz="3600" b="1" dirty="0">
                <a:solidFill>
                  <a:srgbClr val="FF0000"/>
                </a:solidFill>
              </a:rPr>
              <a:t> </a:t>
            </a:r>
            <a:r>
              <a:rPr lang="tr-TR" sz="3600" b="1" dirty="0" err="1">
                <a:solidFill>
                  <a:srgbClr val="FF0000"/>
                </a:solidFill>
              </a:rPr>
              <a:t>level</a:t>
            </a:r>
            <a:r>
              <a:rPr lang="tr-TR" sz="3600" b="1" dirty="0">
                <a:solidFill>
                  <a:srgbClr val="FF0000"/>
                </a:solidFill>
              </a:rPr>
              <a:t> of </a:t>
            </a:r>
            <a:r>
              <a:rPr lang="tr-TR" sz="3600" b="1" dirty="0" err="1">
                <a:solidFill>
                  <a:srgbClr val="FF0000"/>
                </a:solidFill>
              </a:rPr>
              <a:t>experience</a:t>
            </a:r>
            <a:r>
              <a:rPr lang="tr-TR" sz="3600" b="1" dirty="0">
                <a:solidFill>
                  <a:srgbClr val="FF0000"/>
                </a:solidFill>
              </a:rPr>
              <a:t> </a:t>
            </a:r>
            <a:r>
              <a:rPr lang="tr-TR" sz="3600" dirty="0" err="1"/>
              <a:t>will</a:t>
            </a:r>
            <a:r>
              <a:rPr lang="tr-TR" sz="3600" dirty="0"/>
              <a:t> </a:t>
            </a:r>
            <a:r>
              <a:rPr lang="tr-TR" sz="3600" dirty="0" err="1"/>
              <a:t>let</a:t>
            </a:r>
            <a:r>
              <a:rPr lang="tr-TR" sz="3600" dirty="0"/>
              <a:t> us </a:t>
            </a:r>
            <a:r>
              <a:rPr lang="tr-TR" sz="3600" dirty="0" err="1"/>
              <a:t>to</a:t>
            </a:r>
            <a:r>
              <a:rPr lang="tr-TR" sz="3600" dirty="0"/>
              <a:t> </a:t>
            </a:r>
            <a:r>
              <a:rPr lang="tr-TR" sz="3600" dirty="0" err="1"/>
              <a:t>perform</a:t>
            </a:r>
            <a:r>
              <a:rPr lang="tr-TR" sz="3600" dirty="0"/>
              <a:t> SWL in a </a:t>
            </a:r>
            <a:r>
              <a:rPr lang="tr-TR" sz="3600" dirty="0" err="1"/>
              <a:t>safe</a:t>
            </a:r>
            <a:r>
              <a:rPr lang="tr-TR" sz="3600" dirty="0"/>
              <a:t> </a:t>
            </a:r>
            <a:r>
              <a:rPr lang="tr-TR" sz="3600" dirty="0" err="1"/>
              <a:t>and</a:t>
            </a:r>
            <a:r>
              <a:rPr lang="tr-TR" sz="3600" dirty="0"/>
              <a:t> </a:t>
            </a:r>
            <a:r>
              <a:rPr lang="tr-TR" sz="3600" dirty="0" err="1"/>
              <a:t>successful</a:t>
            </a:r>
            <a:r>
              <a:rPr lang="tr-TR" sz="3600" dirty="0"/>
              <a:t> </a:t>
            </a:r>
            <a:r>
              <a:rPr lang="tr-TR" sz="3600" dirty="0" err="1"/>
              <a:t>manner</a:t>
            </a:r>
            <a:r>
              <a:rPr lang="tr-TR" sz="3600" dirty="0"/>
              <a:t> </a:t>
            </a:r>
            <a:r>
              <a:rPr lang="tr-TR" sz="3600" b="1" u="sng" dirty="0"/>
              <a:t>in </a:t>
            </a:r>
            <a:r>
              <a:rPr lang="tr-TR" sz="3600" b="1" u="sng" dirty="0" err="1"/>
              <a:t>moderate</a:t>
            </a:r>
            <a:r>
              <a:rPr lang="tr-TR" sz="3600" b="1" u="sng" dirty="0"/>
              <a:t> </a:t>
            </a:r>
            <a:r>
              <a:rPr lang="tr-TR" sz="3600" b="1" u="sng" dirty="0" err="1"/>
              <a:t>sized</a:t>
            </a:r>
            <a:r>
              <a:rPr lang="tr-TR" sz="3600" b="1" u="sng" dirty="0"/>
              <a:t> </a:t>
            </a:r>
            <a:r>
              <a:rPr lang="tr-TR" sz="3600" b="1" u="sng" dirty="0" err="1"/>
              <a:t>stones</a:t>
            </a:r>
            <a:r>
              <a:rPr lang="tr-TR" sz="3600" b="1" u="sng" dirty="0"/>
              <a:t> </a:t>
            </a:r>
            <a:r>
              <a:rPr lang="tr-TR" sz="3600" dirty="0"/>
              <a:t>as an </a:t>
            </a:r>
            <a:r>
              <a:rPr lang="tr-TR" sz="3600" dirty="0" err="1"/>
              <a:t>excellent</a:t>
            </a:r>
            <a:r>
              <a:rPr lang="tr-TR" sz="3600" dirty="0"/>
              <a:t> </a:t>
            </a:r>
            <a:r>
              <a:rPr lang="tr-TR" sz="3600" dirty="0" err="1"/>
              <a:t>alternative</a:t>
            </a:r>
            <a:r>
              <a:rPr lang="tr-TR" sz="3600" dirty="0"/>
              <a:t> </a:t>
            </a:r>
            <a:r>
              <a:rPr lang="tr-TR" sz="3600" dirty="0" err="1"/>
              <a:t>to</a:t>
            </a:r>
            <a:r>
              <a:rPr lang="tr-TR" sz="3600" dirty="0"/>
              <a:t> </a:t>
            </a:r>
            <a:r>
              <a:rPr lang="tr-TR" sz="3600" dirty="0" err="1"/>
              <a:t>the</a:t>
            </a:r>
            <a:r>
              <a:rPr lang="tr-TR" sz="3600" dirty="0"/>
              <a:t> </a:t>
            </a:r>
            <a:r>
              <a:rPr lang="tr-TR" sz="3600" dirty="0" err="1"/>
              <a:t>other</a:t>
            </a:r>
            <a:r>
              <a:rPr lang="tr-TR" sz="3600" dirty="0"/>
              <a:t> </a:t>
            </a:r>
            <a:r>
              <a:rPr lang="tr-TR" sz="3600" dirty="0" err="1"/>
              <a:t>endourological</a:t>
            </a:r>
            <a:r>
              <a:rPr lang="tr-TR" sz="3600" dirty="0"/>
              <a:t> </a:t>
            </a:r>
            <a:r>
              <a:rPr lang="tr-TR" sz="3600" dirty="0" err="1"/>
              <a:t>procedures</a:t>
            </a:r>
            <a:r>
              <a:rPr lang="tr-TR" sz="3600" dirty="0"/>
              <a:t>...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TÜAK- V. KARADENİZ SEMPOZYUMU                                   September 07, 2019     Trabzon/ TURKEY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365253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 idx="4294967295"/>
          </p:nvPr>
        </p:nvSpPr>
        <p:spPr>
          <a:xfrm>
            <a:off x="457200" y="292100"/>
            <a:ext cx="8229600" cy="8509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tr-TR" sz="4000" b="1" dirty="0" smtClean="0"/>
              <a:t>SWL vs URS in </a:t>
            </a:r>
            <a:r>
              <a:rPr lang="tr-TR" sz="4000" b="1" dirty="0" err="1" smtClean="0"/>
              <a:t>clinical</a:t>
            </a:r>
            <a:r>
              <a:rPr lang="tr-TR" sz="4000" b="1" dirty="0" smtClean="0"/>
              <a:t> </a:t>
            </a:r>
            <a:r>
              <a:rPr lang="tr-TR" sz="4000" b="1" dirty="0" err="1" smtClean="0"/>
              <a:t>practice</a:t>
            </a:r>
            <a:endParaRPr lang="tr-TR" sz="4000" b="1" dirty="0" smtClean="0"/>
          </a:p>
        </p:txBody>
      </p:sp>
      <p:sp>
        <p:nvSpPr>
          <p:cNvPr id="55299" name="Content Placeholder 2"/>
          <p:cNvSpPr>
            <a:spLocks noGrp="1"/>
          </p:cNvSpPr>
          <p:nvPr>
            <p:ph idx="4294967295"/>
          </p:nvPr>
        </p:nvSpPr>
        <p:spPr>
          <a:xfrm>
            <a:off x="457200" y="1447800"/>
            <a:ext cx="8229600" cy="45720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tr-TR" sz="3000" dirty="0" smtClean="0"/>
              <a:t>“</a:t>
            </a:r>
            <a:r>
              <a:rPr lang="tr-TR" sz="3000" b="1" dirty="0" err="1" smtClean="0"/>
              <a:t>American</a:t>
            </a:r>
            <a:r>
              <a:rPr lang="tr-TR" sz="3000" b="1" dirty="0" smtClean="0"/>
              <a:t> </a:t>
            </a:r>
            <a:r>
              <a:rPr lang="tr-TR" sz="3000" b="1" dirty="0" err="1" smtClean="0"/>
              <a:t>Urological</a:t>
            </a:r>
            <a:r>
              <a:rPr lang="tr-TR" sz="3000" b="1" dirty="0" smtClean="0"/>
              <a:t> </a:t>
            </a:r>
            <a:r>
              <a:rPr lang="tr-TR" sz="3000" b="1" dirty="0" err="1" smtClean="0"/>
              <a:t>council</a:t>
            </a:r>
            <a:r>
              <a:rPr lang="tr-TR" sz="3000" dirty="0" smtClean="0"/>
              <a:t>” </a:t>
            </a:r>
            <a:r>
              <a:rPr lang="tr-TR" sz="3000" dirty="0" err="1" smtClean="0"/>
              <a:t>originated</a:t>
            </a:r>
            <a:r>
              <a:rPr lang="tr-TR" sz="3000" dirty="0" smtClean="0"/>
              <a:t> “</a:t>
            </a:r>
            <a:r>
              <a:rPr lang="tr-TR" sz="3000" b="1" dirty="0" err="1" smtClean="0"/>
              <a:t>urologic</a:t>
            </a:r>
            <a:r>
              <a:rPr lang="tr-TR" sz="3000" b="1" dirty="0" smtClean="0"/>
              <a:t> </a:t>
            </a:r>
            <a:r>
              <a:rPr lang="tr-TR" sz="3000" b="1" dirty="0" err="1" smtClean="0"/>
              <a:t>surgery</a:t>
            </a:r>
            <a:r>
              <a:rPr lang="tr-TR" sz="3000" b="1" dirty="0" smtClean="0"/>
              <a:t> </a:t>
            </a:r>
            <a:r>
              <a:rPr lang="tr-TR" sz="3000" b="1" dirty="0" err="1" smtClean="0"/>
              <a:t>certifications</a:t>
            </a:r>
            <a:r>
              <a:rPr lang="tr-TR" sz="3000" dirty="0" smtClean="0"/>
              <a:t>” </a:t>
            </a:r>
            <a:r>
              <a:rPr lang="tr-TR" sz="3000" dirty="0" err="1" smtClean="0"/>
              <a:t>were</a:t>
            </a:r>
            <a:r>
              <a:rPr lang="tr-TR" sz="3000" dirty="0" smtClean="0"/>
              <a:t> </a:t>
            </a:r>
            <a:r>
              <a:rPr lang="tr-TR" sz="3000" dirty="0" err="1" smtClean="0"/>
              <a:t>investigated</a:t>
            </a:r>
            <a:endParaRPr lang="tr-TR" sz="3000" dirty="0" smtClean="0"/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tr-TR" sz="30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tr-TR" sz="3000" b="1" dirty="0" smtClean="0"/>
              <a:t>Of </a:t>
            </a:r>
            <a:r>
              <a:rPr lang="tr-TR" sz="3000" b="1" dirty="0" err="1" smtClean="0"/>
              <a:t>all</a:t>
            </a:r>
            <a:r>
              <a:rPr lang="tr-TR" sz="3000" b="1" dirty="0" smtClean="0"/>
              <a:t> </a:t>
            </a:r>
            <a:r>
              <a:rPr lang="tr-TR" sz="3000" b="1" dirty="0" err="1" smtClean="0"/>
              <a:t>certifications</a:t>
            </a:r>
            <a:r>
              <a:rPr lang="tr-TR" sz="3000" b="1" dirty="0" smtClean="0"/>
              <a:t> </a:t>
            </a:r>
            <a:r>
              <a:rPr lang="tr-TR" sz="3000" b="1" dirty="0" err="1" smtClean="0"/>
              <a:t>given</a:t>
            </a:r>
            <a:r>
              <a:rPr lang="tr-TR" sz="3000" b="1" dirty="0" smtClean="0"/>
              <a:t>; </a:t>
            </a:r>
            <a:r>
              <a:rPr lang="tr-TR" sz="3000" b="1" dirty="0" err="1" smtClean="0"/>
              <a:t>while</a:t>
            </a:r>
            <a:r>
              <a:rPr lang="tr-TR" sz="3000" b="1" dirty="0" smtClean="0"/>
              <a:t> </a:t>
            </a:r>
            <a:r>
              <a:rPr lang="tr-TR" sz="3000" b="1" dirty="0" err="1" smtClean="0"/>
              <a:t>surgeons</a:t>
            </a:r>
            <a:r>
              <a:rPr lang="tr-TR" sz="3000" b="1" dirty="0" smtClean="0"/>
              <a:t> </a:t>
            </a:r>
            <a:r>
              <a:rPr lang="tr-TR" sz="3000" b="1" dirty="0" err="1" smtClean="0"/>
              <a:t>did</a:t>
            </a:r>
            <a:r>
              <a:rPr lang="tr-TR" sz="3000" b="1" dirty="0" smtClean="0"/>
              <a:t> </a:t>
            </a:r>
            <a:r>
              <a:rPr lang="tr-TR" sz="3000" b="1" dirty="0" err="1" smtClean="0"/>
              <a:t>prefer</a:t>
            </a:r>
            <a:r>
              <a:rPr lang="tr-TR" sz="3000" b="1" dirty="0" smtClean="0"/>
              <a:t> URS in 54 % of </a:t>
            </a:r>
            <a:r>
              <a:rPr lang="tr-TR" sz="3000" b="1" dirty="0" err="1" smtClean="0"/>
              <a:t>the</a:t>
            </a:r>
            <a:r>
              <a:rPr lang="tr-TR" sz="3000" b="1" dirty="0" smtClean="0"/>
              <a:t> </a:t>
            </a:r>
            <a:r>
              <a:rPr lang="tr-TR" sz="3000" b="1" dirty="0" err="1" smtClean="0"/>
              <a:t>cases</a:t>
            </a:r>
            <a:r>
              <a:rPr lang="tr-TR" sz="3000" b="1" dirty="0" smtClean="0"/>
              <a:t> in </a:t>
            </a:r>
            <a:r>
              <a:rPr lang="tr-TR" sz="3000" b="1" dirty="0" err="1" smtClean="0"/>
              <a:t>the</a:t>
            </a:r>
            <a:r>
              <a:rPr lang="tr-TR" sz="3000" b="1" dirty="0" smtClean="0"/>
              <a:t> </a:t>
            </a:r>
            <a:r>
              <a:rPr lang="tr-TR" sz="3000" b="1" dirty="0" err="1" smtClean="0"/>
              <a:t>beginning</a:t>
            </a:r>
            <a:r>
              <a:rPr lang="tr-TR" sz="3000" b="1" dirty="0" smtClean="0"/>
              <a:t>, </a:t>
            </a:r>
            <a:r>
              <a:rPr lang="en-US" sz="3000" b="1" u="sng" dirty="0" smtClean="0">
                <a:solidFill>
                  <a:srgbClr val="FF0000"/>
                </a:solidFill>
              </a:rPr>
              <a:t>60.5</a:t>
            </a:r>
            <a:r>
              <a:rPr lang="tr-TR" sz="3000" b="1" u="sng" dirty="0" smtClean="0">
                <a:solidFill>
                  <a:srgbClr val="FF0000"/>
                </a:solidFill>
              </a:rPr>
              <a:t> % of </a:t>
            </a:r>
            <a:r>
              <a:rPr lang="tr-TR" sz="3000" b="1" u="sng" dirty="0" err="1" smtClean="0">
                <a:solidFill>
                  <a:srgbClr val="FF0000"/>
                </a:solidFill>
              </a:rPr>
              <a:t>all</a:t>
            </a:r>
            <a:r>
              <a:rPr lang="tr-TR" sz="3000" b="1" u="sng" dirty="0" smtClean="0">
                <a:solidFill>
                  <a:srgbClr val="FF0000"/>
                </a:solidFill>
              </a:rPr>
              <a:t> </a:t>
            </a:r>
            <a:r>
              <a:rPr lang="tr-TR" sz="3000" b="1" u="sng" dirty="0" err="1" smtClean="0">
                <a:solidFill>
                  <a:srgbClr val="FF0000"/>
                </a:solidFill>
              </a:rPr>
              <a:t>surgeons</a:t>
            </a:r>
            <a:r>
              <a:rPr lang="tr-TR" sz="3000" b="1" u="sng" dirty="0" smtClean="0">
                <a:solidFill>
                  <a:srgbClr val="FF0000"/>
                </a:solidFill>
              </a:rPr>
              <a:t> </a:t>
            </a:r>
            <a:r>
              <a:rPr lang="tr-TR" sz="3000" b="1" dirty="0" smtClean="0">
                <a:solidFill>
                  <a:srgbClr val="FF0000"/>
                </a:solidFill>
              </a:rPr>
              <a:t>( </a:t>
            </a:r>
            <a:r>
              <a:rPr lang="tr-TR" sz="3000" b="1" dirty="0" err="1" smtClean="0">
                <a:solidFill>
                  <a:srgbClr val="FF0000"/>
                </a:solidFill>
              </a:rPr>
              <a:t>particularly</a:t>
            </a:r>
            <a:r>
              <a:rPr lang="tr-TR" sz="3000" b="1" dirty="0" smtClean="0">
                <a:solidFill>
                  <a:srgbClr val="FF0000"/>
                </a:solidFill>
              </a:rPr>
              <a:t> </a:t>
            </a:r>
            <a:r>
              <a:rPr lang="tr-TR" sz="3000" b="1" dirty="0" err="1" smtClean="0">
                <a:solidFill>
                  <a:srgbClr val="FF0000"/>
                </a:solidFill>
              </a:rPr>
              <a:t>the</a:t>
            </a:r>
            <a:r>
              <a:rPr lang="tr-TR" sz="3000" b="1" dirty="0" smtClean="0">
                <a:solidFill>
                  <a:srgbClr val="FF0000"/>
                </a:solidFill>
              </a:rPr>
              <a:t> </a:t>
            </a:r>
            <a:r>
              <a:rPr lang="tr-TR" sz="3000" b="1" dirty="0" err="1" smtClean="0">
                <a:solidFill>
                  <a:srgbClr val="FF0000"/>
                </a:solidFill>
              </a:rPr>
              <a:t>experienced</a:t>
            </a:r>
            <a:r>
              <a:rPr lang="tr-TR" sz="3000" b="1" dirty="0" smtClean="0">
                <a:solidFill>
                  <a:srgbClr val="FF0000"/>
                </a:solidFill>
              </a:rPr>
              <a:t> </a:t>
            </a:r>
            <a:r>
              <a:rPr lang="tr-TR" sz="3000" b="1" dirty="0" err="1" smtClean="0">
                <a:solidFill>
                  <a:srgbClr val="FF0000"/>
                </a:solidFill>
              </a:rPr>
              <a:t>ones</a:t>
            </a:r>
            <a:r>
              <a:rPr lang="tr-TR" sz="3000" b="1" dirty="0" smtClean="0">
                <a:solidFill>
                  <a:srgbClr val="FF0000"/>
                </a:solidFill>
              </a:rPr>
              <a:t>) </a:t>
            </a:r>
            <a:r>
              <a:rPr lang="tr-TR" sz="3000" b="1" dirty="0" err="1" smtClean="0">
                <a:solidFill>
                  <a:srgbClr val="FF0000"/>
                </a:solidFill>
              </a:rPr>
              <a:t>did</a:t>
            </a:r>
            <a:r>
              <a:rPr lang="tr-TR" sz="3000" b="1" dirty="0" smtClean="0">
                <a:solidFill>
                  <a:srgbClr val="FF0000"/>
                </a:solidFill>
              </a:rPr>
              <a:t> </a:t>
            </a:r>
            <a:r>
              <a:rPr lang="tr-TR" sz="3000" b="1" dirty="0" err="1" smtClean="0">
                <a:solidFill>
                  <a:srgbClr val="FF0000"/>
                </a:solidFill>
              </a:rPr>
              <a:t>prefer</a:t>
            </a:r>
            <a:r>
              <a:rPr lang="tr-TR" sz="3000" b="1" dirty="0" smtClean="0">
                <a:solidFill>
                  <a:srgbClr val="FF0000"/>
                </a:solidFill>
              </a:rPr>
              <a:t> </a:t>
            </a:r>
            <a:r>
              <a:rPr lang="tr-TR" sz="3000" b="1" u="sng" dirty="0" smtClean="0">
                <a:solidFill>
                  <a:srgbClr val="FF0000"/>
                </a:solidFill>
              </a:rPr>
              <a:t>SWL </a:t>
            </a:r>
            <a:r>
              <a:rPr lang="tr-TR" sz="3000" b="1" dirty="0" smtClean="0">
                <a:solidFill>
                  <a:srgbClr val="FF0000"/>
                </a:solidFill>
              </a:rPr>
              <a:t>in </a:t>
            </a:r>
            <a:r>
              <a:rPr lang="tr-TR" sz="3000" b="1" dirty="0" err="1" smtClean="0">
                <a:solidFill>
                  <a:srgbClr val="FF0000"/>
                </a:solidFill>
              </a:rPr>
              <a:t>the</a:t>
            </a:r>
            <a:r>
              <a:rPr lang="tr-TR" sz="3000" b="1" dirty="0" smtClean="0">
                <a:solidFill>
                  <a:srgbClr val="FF0000"/>
                </a:solidFill>
              </a:rPr>
              <a:t> </a:t>
            </a:r>
            <a:r>
              <a:rPr lang="tr-TR" sz="3000" b="1" dirty="0" err="1" smtClean="0">
                <a:solidFill>
                  <a:srgbClr val="FF0000"/>
                </a:solidFill>
              </a:rPr>
              <a:t>beginning</a:t>
            </a:r>
            <a:r>
              <a:rPr lang="tr-TR" sz="3000" b="1" dirty="0" smtClean="0">
                <a:solidFill>
                  <a:srgbClr val="FF0000"/>
                </a:solidFill>
              </a:rPr>
              <a:t>.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tr-TR" sz="1800" dirty="0" smtClean="0">
              <a:solidFill>
                <a:schemeClr val="hlink"/>
              </a:solidFill>
              <a:effectLst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tr-TR" sz="1800" dirty="0" smtClean="0">
                <a:solidFill>
                  <a:schemeClr val="hlink"/>
                </a:solidFill>
                <a:effectLst/>
              </a:rPr>
              <a:t>                                                                        </a:t>
            </a:r>
            <a:r>
              <a:rPr lang="en-US" sz="2400" dirty="0" err="1" smtClean="0">
                <a:effectLst/>
              </a:rPr>
              <a:t>Matlaga</a:t>
            </a:r>
            <a:r>
              <a:rPr lang="tr-TR" sz="2400" dirty="0" smtClean="0">
                <a:effectLst/>
              </a:rPr>
              <a:t> BR et al., J. </a:t>
            </a:r>
            <a:r>
              <a:rPr lang="tr-TR" sz="2400" dirty="0" err="1" smtClean="0">
                <a:effectLst/>
              </a:rPr>
              <a:t>Urol</a:t>
            </a:r>
            <a:r>
              <a:rPr lang="tr-TR" sz="2400" dirty="0" smtClean="0">
                <a:effectLst/>
              </a:rPr>
              <a:t>.; 2009.</a:t>
            </a:r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schemeClr val="tx1"/>
                </a:solidFill>
              </a:rPr>
              <a:t>TÜAK- V. KARADENİZ SEMPOZYUMU                                   September 07, 2019     Trabzon/ TURKEY</a:t>
            </a:r>
            <a:endParaRPr lang="tr-T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167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 idx="4294967295"/>
          </p:nvPr>
        </p:nvSpPr>
        <p:spPr>
          <a:xfrm>
            <a:off x="152400" y="0"/>
            <a:ext cx="8991600" cy="1295400"/>
          </a:xfrm>
        </p:spPr>
        <p:txBody>
          <a:bodyPr/>
          <a:lstStyle/>
          <a:p>
            <a:pPr eaLnBrk="1" hangingPunct="1">
              <a:defRPr/>
            </a:pPr>
            <a:r>
              <a:rPr lang="tr-TR" sz="3200" b="1" dirty="0" smtClean="0"/>
              <a:t>Stone </a:t>
            </a:r>
            <a:r>
              <a:rPr lang="tr-TR" sz="3200" b="1" dirty="0" err="1" smtClean="0"/>
              <a:t>Tx</a:t>
            </a:r>
            <a:r>
              <a:rPr lang="tr-TR" sz="3200" b="1" dirty="0" smtClean="0"/>
              <a:t> : </a:t>
            </a:r>
            <a:r>
              <a:rPr lang="tr-TR" sz="3200" b="1" dirty="0" err="1" smtClean="0"/>
              <a:t>Variation</a:t>
            </a:r>
            <a:r>
              <a:rPr lang="tr-TR" sz="3200" b="1" dirty="0" smtClean="0"/>
              <a:t> of </a:t>
            </a:r>
            <a:r>
              <a:rPr lang="tr-TR" sz="3200" b="1" dirty="0" err="1" smtClean="0"/>
              <a:t>the</a:t>
            </a:r>
            <a:r>
              <a:rPr lang="tr-TR" sz="3200" b="1" dirty="0" smtClean="0"/>
              <a:t> </a:t>
            </a:r>
            <a:r>
              <a:rPr lang="tr-TR" sz="3200" b="1" dirty="0" err="1" smtClean="0"/>
              <a:t>techniques</a:t>
            </a:r>
            <a:r>
              <a:rPr lang="tr-TR" sz="3200" b="1" dirty="0" smtClean="0"/>
              <a:t> </a:t>
            </a:r>
            <a:r>
              <a:rPr lang="tr-TR" sz="3200" b="1" dirty="0" err="1" smtClean="0"/>
              <a:t>used</a:t>
            </a:r>
            <a:r>
              <a:rPr lang="tr-TR" sz="2800" b="1" dirty="0" smtClean="0"/>
              <a:t>                  </a:t>
            </a:r>
            <a:r>
              <a:rPr lang="tr-TR" sz="2400" b="1" dirty="0" err="1" smtClean="0"/>
              <a:t>Scales</a:t>
            </a:r>
            <a:r>
              <a:rPr lang="tr-TR" sz="2400" b="1" dirty="0" smtClean="0"/>
              <a:t> CD et al.; J.</a:t>
            </a:r>
            <a:r>
              <a:rPr lang="tr-TR" sz="2400" b="1" dirty="0" err="1" smtClean="0"/>
              <a:t>Urol</a:t>
            </a:r>
            <a:r>
              <a:rPr lang="tr-TR" sz="2400" b="1" dirty="0" smtClean="0"/>
              <a:t>.; 186(1);146,2011</a:t>
            </a:r>
            <a:r>
              <a:rPr lang="tr-TR" sz="2000" b="1" dirty="0" smtClean="0"/>
              <a:t>.</a:t>
            </a:r>
          </a:p>
        </p:txBody>
      </p:sp>
      <p:sp>
        <p:nvSpPr>
          <p:cNvPr id="56323" name="Content Placeholder 2"/>
          <p:cNvSpPr>
            <a:spLocks noGrp="1"/>
          </p:cNvSpPr>
          <p:nvPr>
            <p:ph idx="4294967295"/>
          </p:nvPr>
        </p:nvSpPr>
        <p:spPr>
          <a:xfrm>
            <a:off x="228600" y="1371600"/>
            <a:ext cx="8915400" cy="4754563"/>
          </a:xfrm>
        </p:spPr>
        <p:txBody>
          <a:bodyPr/>
          <a:lstStyle/>
          <a:p>
            <a:pPr eaLnBrk="1" hangingPunct="1">
              <a:defRPr/>
            </a:pPr>
            <a:r>
              <a:rPr lang="tr-TR" dirty="0" err="1" smtClean="0"/>
              <a:t>Changes</a:t>
            </a:r>
            <a:r>
              <a:rPr lang="tr-TR" dirty="0" smtClean="0"/>
              <a:t> in </a:t>
            </a:r>
            <a:r>
              <a:rPr lang="tr-TR" dirty="0" err="1" smtClean="0"/>
              <a:t>Tx</a:t>
            </a:r>
            <a:r>
              <a:rPr lang="tr-TR" dirty="0" smtClean="0"/>
              <a:t> </a:t>
            </a:r>
            <a:r>
              <a:rPr lang="tr-TR" dirty="0" err="1" smtClean="0"/>
              <a:t>philosophy</a:t>
            </a:r>
            <a:r>
              <a:rPr lang="tr-TR" dirty="0" smtClean="0"/>
              <a:t> </a:t>
            </a:r>
            <a:r>
              <a:rPr lang="tr-TR" b="1" dirty="0" err="1" smtClean="0"/>
              <a:t>between</a:t>
            </a:r>
            <a:r>
              <a:rPr lang="tr-TR" b="1" dirty="0" smtClean="0"/>
              <a:t> </a:t>
            </a:r>
            <a:r>
              <a:rPr lang="en-US" b="1" dirty="0" smtClean="0"/>
              <a:t>1997 –2007</a:t>
            </a:r>
            <a:endParaRPr lang="tr-TR" b="1" dirty="0" smtClean="0"/>
          </a:p>
          <a:p>
            <a:pPr eaLnBrk="1" hangingPunct="1">
              <a:defRPr/>
            </a:pPr>
            <a:r>
              <a:rPr lang="tr-TR" dirty="0" err="1" smtClean="0"/>
              <a:t>Particularly</a:t>
            </a:r>
            <a:r>
              <a:rPr lang="tr-TR" dirty="0" smtClean="0"/>
              <a:t> </a:t>
            </a:r>
            <a:r>
              <a:rPr lang="tr-TR" b="1" dirty="0" smtClean="0"/>
              <a:t>SWL vs URS</a:t>
            </a:r>
          </a:p>
          <a:p>
            <a:pPr eaLnBrk="1" hangingPunct="1">
              <a:defRPr/>
            </a:pPr>
            <a:r>
              <a:rPr lang="tr-TR" b="1" dirty="0" smtClean="0"/>
              <a:t>A total of </a:t>
            </a:r>
            <a:r>
              <a:rPr lang="en-US" b="1" u="sng" dirty="0" smtClean="0">
                <a:solidFill>
                  <a:srgbClr val="FF0000"/>
                </a:solidFill>
              </a:rPr>
              <a:t>9358 </a:t>
            </a:r>
            <a:r>
              <a:rPr lang="tr-TR" b="1" u="sng" dirty="0" err="1" smtClean="0">
                <a:solidFill>
                  <a:srgbClr val="FF0000"/>
                </a:solidFill>
              </a:rPr>
              <a:t>cases</a:t>
            </a:r>
            <a:r>
              <a:rPr lang="tr-TR" b="1" u="sng" dirty="0" smtClean="0">
                <a:solidFill>
                  <a:srgbClr val="FF0000"/>
                </a:solidFill>
              </a:rPr>
              <a:t> </a:t>
            </a:r>
          </a:p>
          <a:p>
            <a:pPr eaLnBrk="1" hangingPunct="1">
              <a:defRPr/>
            </a:pPr>
            <a:r>
              <a:rPr lang="tr-TR" b="1" dirty="0" smtClean="0"/>
              <a:t>SWL : </a:t>
            </a:r>
            <a:r>
              <a:rPr lang="tr-TR" dirty="0" err="1" smtClean="0"/>
              <a:t>Primary</a:t>
            </a:r>
            <a:r>
              <a:rPr lang="tr-TR" dirty="0" smtClean="0"/>
              <a:t> </a:t>
            </a:r>
            <a:r>
              <a:rPr lang="tr-TR" dirty="0" err="1" smtClean="0"/>
              <a:t>choice</a:t>
            </a:r>
            <a:r>
              <a:rPr lang="tr-TR" dirty="0" smtClean="0"/>
              <a:t> in </a:t>
            </a:r>
            <a:r>
              <a:rPr lang="en-US" b="1" dirty="0" smtClean="0"/>
              <a:t>5208 </a:t>
            </a:r>
            <a:r>
              <a:rPr lang="tr-TR" b="1" dirty="0" err="1" smtClean="0"/>
              <a:t>cases</a:t>
            </a:r>
            <a:r>
              <a:rPr lang="tr-TR" b="1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(56</a:t>
            </a:r>
            <a:r>
              <a:rPr lang="tr-TR" b="1" dirty="0" smtClean="0">
                <a:solidFill>
                  <a:srgbClr val="FF0000"/>
                </a:solidFill>
              </a:rPr>
              <a:t> %</a:t>
            </a:r>
            <a:r>
              <a:rPr lang="en-US" b="1" dirty="0" smtClean="0">
                <a:solidFill>
                  <a:srgbClr val="FF0000"/>
                </a:solidFill>
              </a:rPr>
              <a:t>)</a:t>
            </a:r>
            <a:endParaRPr lang="tr-TR" b="1" dirty="0" smtClean="0">
              <a:solidFill>
                <a:srgbClr val="FF0000"/>
              </a:solidFill>
            </a:endParaRPr>
          </a:p>
          <a:p>
            <a:pPr eaLnBrk="1" hangingPunct="1">
              <a:defRPr/>
            </a:pPr>
            <a:r>
              <a:rPr lang="tr-TR" b="1" dirty="0" smtClean="0"/>
              <a:t>URS  : </a:t>
            </a:r>
            <a:r>
              <a:rPr lang="tr-TR" dirty="0" err="1" smtClean="0"/>
              <a:t>First</a:t>
            </a:r>
            <a:r>
              <a:rPr lang="tr-TR" dirty="0" smtClean="0"/>
              <a:t> </a:t>
            </a:r>
            <a:r>
              <a:rPr lang="tr-TR" dirty="0" err="1" smtClean="0"/>
              <a:t>choice</a:t>
            </a:r>
            <a:r>
              <a:rPr lang="tr-TR" dirty="0" smtClean="0"/>
              <a:t>       in </a:t>
            </a:r>
            <a:r>
              <a:rPr lang="en-US" b="1" dirty="0" smtClean="0"/>
              <a:t>4150</a:t>
            </a:r>
            <a:r>
              <a:rPr lang="tr-TR" b="1" dirty="0" smtClean="0"/>
              <a:t> </a:t>
            </a:r>
            <a:r>
              <a:rPr lang="tr-TR" b="1" dirty="0" err="1" smtClean="0"/>
              <a:t>cases</a:t>
            </a:r>
            <a:r>
              <a:rPr lang="tr-TR" b="1" dirty="0" smtClean="0"/>
              <a:t> </a:t>
            </a:r>
            <a:r>
              <a:rPr lang="tr-TR" b="1" dirty="0" smtClean="0">
                <a:solidFill>
                  <a:srgbClr val="FF0000"/>
                </a:solidFill>
              </a:rPr>
              <a:t>(</a:t>
            </a:r>
            <a:r>
              <a:rPr lang="en-US" b="1" dirty="0" smtClean="0">
                <a:solidFill>
                  <a:srgbClr val="FF0000"/>
                </a:solidFill>
              </a:rPr>
              <a:t>44</a:t>
            </a:r>
            <a:r>
              <a:rPr lang="tr-TR" b="1" dirty="0" smtClean="0">
                <a:solidFill>
                  <a:srgbClr val="FF0000"/>
                </a:solidFill>
              </a:rPr>
              <a:t> %</a:t>
            </a:r>
            <a:r>
              <a:rPr lang="en-US" b="1" dirty="0" smtClean="0">
                <a:solidFill>
                  <a:srgbClr val="FF0000"/>
                </a:solidFill>
              </a:rPr>
              <a:t>)</a:t>
            </a:r>
            <a:r>
              <a:rPr lang="tr-TR" b="1" dirty="0" smtClean="0">
                <a:solidFill>
                  <a:srgbClr val="FF0000"/>
                </a:solidFill>
              </a:rPr>
              <a:t> </a:t>
            </a:r>
          </a:p>
          <a:p>
            <a:pPr eaLnBrk="1" hangingPunct="1">
              <a:defRPr/>
            </a:pPr>
            <a:r>
              <a:rPr lang="en-US" b="1" dirty="0" smtClean="0"/>
              <a:t>URS</a:t>
            </a:r>
            <a:r>
              <a:rPr lang="en-US" dirty="0" smtClean="0"/>
              <a:t> </a:t>
            </a:r>
            <a:r>
              <a:rPr lang="tr-TR" dirty="0" err="1" smtClean="0"/>
              <a:t>procedure</a:t>
            </a:r>
            <a:r>
              <a:rPr lang="tr-TR" dirty="0" smtClean="0"/>
              <a:t> </a:t>
            </a:r>
            <a:r>
              <a:rPr lang="tr-TR" dirty="0" err="1" smtClean="0"/>
              <a:t>was</a:t>
            </a:r>
            <a:r>
              <a:rPr lang="tr-TR" dirty="0" smtClean="0"/>
              <a:t> </a:t>
            </a:r>
            <a:r>
              <a:rPr lang="tr-TR" dirty="0" err="1" smtClean="0"/>
              <a:t>more</a:t>
            </a:r>
            <a:r>
              <a:rPr lang="tr-TR" dirty="0" smtClean="0"/>
              <a:t> </a:t>
            </a:r>
            <a:r>
              <a:rPr lang="tr-TR" dirty="0" err="1" smtClean="0"/>
              <a:t>common</a:t>
            </a:r>
            <a:r>
              <a:rPr lang="tr-TR" dirty="0" smtClean="0"/>
              <a:t> </a:t>
            </a:r>
            <a:r>
              <a:rPr lang="tr-TR" b="1" dirty="0" smtClean="0"/>
              <a:t>in </a:t>
            </a:r>
            <a:r>
              <a:rPr lang="tr-TR" b="1" dirty="0" err="1" smtClean="0"/>
              <a:t>female</a:t>
            </a:r>
            <a:r>
              <a:rPr lang="tr-TR" b="1" dirty="0" smtClean="0"/>
              <a:t> </a:t>
            </a:r>
            <a:r>
              <a:rPr lang="tr-TR" b="1" dirty="0" err="1" smtClean="0"/>
              <a:t>cases</a:t>
            </a:r>
            <a:r>
              <a:rPr lang="tr-TR" b="1" dirty="0" smtClean="0"/>
              <a:t> </a:t>
            </a:r>
            <a:r>
              <a:rPr lang="en-US" dirty="0" smtClean="0"/>
              <a:t>(OR 0.844, p = 0.006) </a:t>
            </a:r>
            <a:endParaRPr lang="tr-TR" dirty="0" smtClean="0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schemeClr val="tx1"/>
                </a:solidFill>
              </a:rPr>
              <a:t>TÜAK- V. KARADENİZ SEMPOZYUMU                                   September 07, 2019     Trabzon/ TURKEY</a:t>
            </a:r>
            <a:endParaRPr lang="tr-T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336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1619250" y="-7938"/>
            <a:ext cx="5473700" cy="647701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r>
              <a:rPr lang="de-DE" altLang="de-DE" sz="3200">
                <a:latin typeface="Calibri" pitchFamily="34" charset="0"/>
              </a:rPr>
              <a:t>                       </a:t>
            </a:r>
            <a:r>
              <a:rPr lang="de-DE" altLang="de-DE" sz="3600" b="1">
                <a:latin typeface="Calibri" pitchFamily="34" charset="0"/>
              </a:rPr>
              <a:t>Trends</a:t>
            </a:r>
          </a:p>
        </p:txBody>
      </p:sp>
      <p:pic>
        <p:nvPicPr>
          <p:cNvPr id="10243" name="Bild 2" descr="Bildschirmfoto 2012-09-25 um 18.20.58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4075" y="1484313"/>
            <a:ext cx="5716588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Bild 4" descr="cover-1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956175"/>
            <a:ext cx="1428750" cy="185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schemeClr val="tx1"/>
                </a:solidFill>
              </a:rPr>
              <a:t>TÜAK- V. KARADENİZ SEMPOZYUMU                                   September 07, 2019     Trabzon/ TURKEY</a:t>
            </a:r>
            <a:endParaRPr lang="tr-T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4922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b="1" dirty="0" smtClean="0"/>
              <a:t>How about success rates?</a:t>
            </a:r>
          </a:p>
          <a:p>
            <a:pPr marL="0" indent="0" algn="ctr">
              <a:buNone/>
            </a:pPr>
            <a:r>
              <a:rPr lang="en-US" sz="5400" b="1" dirty="0" smtClean="0">
                <a:solidFill>
                  <a:srgbClr val="FF0000"/>
                </a:solidFill>
              </a:rPr>
              <a:t>Are they significantly low and unacceptable?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TÜAK- V. KARADENİZ SEMPOZYUMU                                   September 07, 2019     Trabzon/ TURKEY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91211188"/>
      </p:ext>
    </p:extLst>
  </p:cSld>
  <p:clrMapOvr>
    <a:masterClrMapping/>
  </p:clrMapOvr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</TotalTime>
  <Words>2419</Words>
  <Application>Microsoft Macintosh PowerPoint</Application>
  <PresentationFormat>On-screen Show (4:3)</PresentationFormat>
  <Paragraphs>424</Paragraphs>
  <Slides>56</Slides>
  <Notes>15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56</vt:i4>
      </vt:variant>
    </vt:vector>
  </HeadingPairs>
  <TitlesOfParts>
    <vt:vector size="61" baseType="lpstr">
      <vt:lpstr>Ofis Teması</vt:lpstr>
      <vt:lpstr>Grafik</vt:lpstr>
      <vt:lpstr>Designer Drawing</vt:lpstr>
      <vt:lpstr>Diagramm</vt:lpstr>
      <vt:lpstr>Bitmappsbild</vt:lpstr>
      <vt:lpstr> SWL is not died  Still effective - Still active </vt:lpstr>
      <vt:lpstr>PowerPoint Presentation</vt:lpstr>
      <vt:lpstr>Management of urinary stones... SWL: The only noninvasive option..</vt:lpstr>
      <vt:lpstr>PowerPoint Presentation</vt:lpstr>
      <vt:lpstr>Stone management 1990 -2000</vt:lpstr>
      <vt:lpstr>SWL vs URS in clinical practice</vt:lpstr>
      <vt:lpstr>Stone Tx : Variation of the techniques used                  Scales CD et al.; J.Urol.; 186(1);146,2011.</vt:lpstr>
      <vt:lpstr>PowerPoint Presentation</vt:lpstr>
      <vt:lpstr>PowerPoint Presentation</vt:lpstr>
      <vt:lpstr>SWL</vt:lpstr>
      <vt:lpstr>SWL Size related success rates</vt:lpstr>
      <vt:lpstr>Stone size and stone free rates</vt:lpstr>
      <vt:lpstr>Stone Tx – My department 01.04.2018  - 01.04.2019</vt:lpstr>
      <vt:lpstr>Endourological management of stones  Stone free rates – primary treatment (Renal Pelvis)</vt:lpstr>
      <vt:lpstr>PowerPoint Presentation</vt:lpstr>
      <vt:lpstr>PowerPoint Presentation</vt:lpstr>
      <vt:lpstr>Higher SF rates.. At the expense of what ? </vt:lpstr>
      <vt:lpstr>PowerPoint Presentation</vt:lpstr>
      <vt:lpstr>Endourological management of stones Complications</vt:lpstr>
      <vt:lpstr>Endourological management of stones Secondary procedure rates</vt:lpstr>
      <vt:lpstr>PNL - Complications</vt:lpstr>
      <vt:lpstr>PowerPoint Presentation</vt:lpstr>
      <vt:lpstr>Complications of RIRS</vt:lpstr>
      <vt:lpstr>POSSIBLE COMPLICATIONS  </vt:lpstr>
      <vt:lpstr>PowerPoint Presentation</vt:lpstr>
      <vt:lpstr>PowerPoint Presentation</vt:lpstr>
      <vt:lpstr>Improving the outcomes of SWL</vt:lpstr>
      <vt:lpstr>PowerPoint Presentation</vt:lpstr>
      <vt:lpstr>PowerPoint Presentation</vt:lpstr>
      <vt:lpstr>PowerPoint Presentation</vt:lpstr>
      <vt:lpstr> Coupling of SW-source</vt:lpstr>
      <vt:lpstr>Dornier Delta III – OptiCouple </vt:lpstr>
      <vt:lpstr>Dornier Delta III – OptiCouple  </vt:lpstr>
      <vt:lpstr>PowerPoint Presentation</vt:lpstr>
      <vt:lpstr>PowerPoint Presentation</vt:lpstr>
      <vt:lpstr>Optivision: Another signifcant advantage</vt:lpstr>
      <vt:lpstr>PowerPoint Presentation</vt:lpstr>
      <vt:lpstr>PowerPoint Presentation</vt:lpstr>
      <vt:lpstr>PowerPoint Presentation</vt:lpstr>
      <vt:lpstr>                         SWL in children                               Advantages</vt:lpstr>
      <vt:lpstr>Emergency SWL</vt:lpstr>
      <vt:lpstr>PowerPoint Presentation</vt:lpstr>
      <vt:lpstr>SWL  Well known advantages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Good SWL  ( G. Tailly )</vt:lpstr>
      <vt:lpstr>PowerPoint Presentation</vt:lpstr>
      <vt:lpstr>PowerPoint Presentation</vt:lpstr>
      <vt:lpstr>PowerPoint Presentation</vt:lpstr>
      <vt:lpstr>Conclusions - 1</vt:lpstr>
      <vt:lpstr>Conclusions -2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God save SWL !!</dc:title>
  <dc:creator>kemal</dc:creator>
  <cp:lastModifiedBy>Kemal SARICA</cp:lastModifiedBy>
  <cp:revision>174</cp:revision>
  <dcterms:created xsi:type="dcterms:W3CDTF">2014-09-02T18:37:08Z</dcterms:created>
  <dcterms:modified xsi:type="dcterms:W3CDTF">2019-09-05T18:41:20Z</dcterms:modified>
</cp:coreProperties>
</file>